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554" r:id="rId3"/>
    <p:sldId id="557" r:id="rId4"/>
    <p:sldId id="558" r:id="rId5"/>
    <p:sldId id="556" r:id="rId6"/>
    <p:sldId id="521" r:id="rId7"/>
    <p:sldId id="522" r:id="rId8"/>
    <p:sldId id="524" r:id="rId9"/>
    <p:sldId id="528" r:id="rId10"/>
    <p:sldId id="531" r:id="rId11"/>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berthet" initial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76B82A"/>
    <a:srgbClr val="C5C5C5"/>
    <a:srgbClr val="D77D2A"/>
    <a:srgbClr val="BCB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7560" autoAdjust="0"/>
  </p:normalViewPr>
  <p:slideViewPr>
    <p:cSldViewPr>
      <p:cViewPr varScale="1">
        <p:scale>
          <a:sx n="89" d="100"/>
          <a:sy n="89" d="100"/>
        </p:scale>
        <p:origin x="1267" y="7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8316"/>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3850375" y="0"/>
            <a:ext cx="2945712" cy="498316"/>
          </a:xfrm>
          <a:prstGeom prst="rect">
            <a:avLst/>
          </a:prstGeom>
        </p:spPr>
        <p:txBody>
          <a:bodyPr vert="horz" lIns="91413" tIns="45706" rIns="91413" bIns="45706" rtlCol="0"/>
          <a:lstStyle>
            <a:lvl1pPr algn="r">
              <a:defRPr sz="1200"/>
            </a:lvl1pPr>
          </a:lstStyle>
          <a:p>
            <a:fld id="{508425DA-E05C-4B87-A9AE-CE4D22FE7FD8}" type="datetimeFigureOut">
              <a:rPr lang="fr-FR" smtClean="0"/>
              <a:pPr/>
              <a:t>24/01/2019</a:t>
            </a:fld>
            <a:endParaRPr lang="fr-FR"/>
          </a:p>
        </p:txBody>
      </p:sp>
      <p:sp>
        <p:nvSpPr>
          <p:cNvPr id="4" name="Espace réservé du pied de page 3"/>
          <p:cNvSpPr>
            <a:spLocks noGrp="1"/>
          </p:cNvSpPr>
          <p:nvPr>
            <p:ph type="ftr" sz="quarter" idx="2"/>
          </p:nvPr>
        </p:nvSpPr>
        <p:spPr>
          <a:xfrm>
            <a:off x="0" y="9428323"/>
            <a:ext cx="2945712" cy="498316"/>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375" y="9428323"/>
            <a:ext cx="2945712" cy="498316"/>
          </a:xfrm>
          <a:prstGeom prst="rect">
            <a:avLst/>
          </a:prstGeom>
        </p:spPr>
        <p:txBody>
          <a:bodyPr vert="horz" lIns="91413" tIns="45706" rIns="91413" bIns="45706" rtlCol="0" anchor="b"/>
          <a:lstStyle>
            <a:lvl1pPr algn="r">
              <a:defRPr sz="1200"/>
            </a:lvl1pPr>
          </a:lstStyle>
          <a:p>
            <a:fld id="{098DE8D5-76C3-478F-A8A7-881DEF974029}" type="slidenum">
              <a:rPr lang="fr-FR" smtClean="0"/>
              <a:pPr/>
              <a:t>‹N°›</a:t>
            </a:fld>
            <a:endParaRPr lang="fr-FR"/>
          </a:p>
        </p:txBody>
      </p:sp>
    </p:spTree>
    <p:extLst>
      <p:ext uri="{BB962C8B-B14F-4D97-AF65-F5344CB8AC3E}">
        <p14:creationId xmlns:p14="http://schemas.microsoft.com/office/powerpoint/2010/main" val="245393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0375" y="0"/>
            <a:ext cx="2945712" cy="496729"/>
          </a:xfrm>
          <a:prstGeom prst="rect">
            <a:avLst/>
          </a:prstGeom>
        </p:spPr>
        <p:txBody>
          <a:bodyPr vert="horz" wrap="square" lIns="91413" tIns="45706" rIns="91413" bIns="45706" numCol="1" anchor="t" anchorCtr="0" compatLnSpc="1">
            <a:prstTxWarp prst="textNoShape">
              <a:avLst/>
            </a:prstTxWarp>
          </a:bodyPr>
          <a:lstStyle>
            <a:lvl1pPr algn="r" eaLnBrk="1" hangingPunct="1">
              <a:defRPr sz="1200">
                <a:latin typeface="Calibri" pitchFamily="34" charset="0"/>
              </a:defRPr>
            </a:lvl1pPr>
          </a:lstStyle>
          <a:p>
            <a:pPr>
              <a:defRPr/>
            </a:pPr>
            <a:fld id="{C79F565A-A99C-45A6-A486-CACBD1EA5AA3}" type="datetimeFigureOut">
              <a:rPr lang="fr-FR"/>
              <a:pPr>
                <a:defRPr/>
              </a:pPr>
              <a:t>24/01/2019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pPr lvl="0"/>
            <a:endParaRPr lang="fr-FR" noProof="0" smtClean="0"/>
          </a:p>
        </p:txBody>
      </p:sp>
      <p:sp>
        <p:nvSpPr>
          <p:cNvPr id="5" name="Espace réservé des commentaires 4"/>
          <p:cNvSpPr>
            <a:spLocks noGrp="1"/>
          </p:cNvSpPr>
          <p:nvPr>
            <p:ph type="body" sz="quarter" idx="3"/>
          </p:nvPr>
        </p:nvSpPr>
        <p:spPr>
          <a:xfrm>
            <a:off x="679292" y="4714955"/>
            <a:ext cx="5439092" cy="4467383"/>
          </a:xfrm>
          <a:prstGeom prst="rect">
            <a:avLst/>
          </a:prstGeom>
        </p:spPr>
        <p:txBody>
          <a:bodyPr vert="horz" wrap="square" lIns="91413" tIns="45706" rIns="91413" bIns="45706"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323"/>
            <a:ext cx="2945712" cy="496728"/>
          </a:xfrm>
          <a:prstGeom prst="rect">
            <a:avLst/>
          </a:prstGeom>
        </p:spPr>
        <p:txBody>
          <a:bodyPr vert="horz" lIns="91413" tIns="45706" rIns="91413" bIns="45706"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375" y="9428323"/>
            <a:ext cx="2945712" cy="496728"/>
          </a:xfrm>
          <a:prstGeom prst="rect">
            <a:avLst/>
          </a:prstGeom>
        </p:spPr>
        <p:txBody>
          <a:bodyPr vert="horz" wrap="square" lIns="91413" tIns="45706" rIns="91413" bIns="4570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7F932A5-16E8-4875-B0C0-5F67C3D1E5D7}" type="slidenum">
              <a:rPr lang="fr-FR" altLang="fr-FR"/>
              <a:pPr>
                <a:defRPr/>
              </a:pPr>
              <a:t>‹N°›</a:t>
            </a:fld>
            <a:endParaRPr lang="fr-FR" altLang="fr-FR"/>
          </a:p>
        </p:txBody>
      </p:sp>
    </p:spTree>
    <p:extLst>
      <p:ext uri="{BB962C8B-B14F-4D97-AF65-F5344CB8AC3E}">
        <p14:creationId xmlns:p14="http://schemas.microsoft.com/office/powerpoint/2010/main" val="3995148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7F932A5-16E8-4875-B0C0-5F67C3D1E5D7}" type="slidenum">
              <a:rPr lang="fr-FR" altLang="fr-FR" smtClean="0"/>
              <a:pPr>
                <a:defRPr/>
              </a:pPr>
              <a:t>6</a:t>
            </a:fld>
            <a:endParaRPr lang="fr-FR" altLang="fr-FR"/>
          </a:p>
        </p:txBody>
      </p:sp>
    </p:spTree>
    <p:extLst>
      <p:ext uri="{BB962C8B-B14F-4D97-AF65-F5344CB8AC3E}">
        <p14:creationId xmlns:p14="http://schemas.microsoft.com/office/powerpoint/2010/main" val="95208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7F932A5-16E8-4875-B0C0-5F67C3D1E5D7}" type="slidenum">
              <a:rPr lang="fr-FR" altLang="fr-FR" smtClean="0"/>
              <a:pPr>
                <a:defRPr/>
              </a:pPr>
              <a:t>7</a:t>
            </a:fld>
            <a:endParaRPr lang="fr-FR" altLang="fr-FR"/>
          </a:p>
        </p:txBody>
      </p:sp>
    </p:spTree>
    <p:extLst>
      <p:ext uri="{BB962C8B-B14F-4D97-AF65-F5344CB8AC3E}">
        <p14:creationId xmlns:p14="http://schemas.microsoft.com/office/powerpoint/2010/main" val="101051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7F932A5-16E8-4875-B0C0-5F67C3D1E5D7}" type="slidenum">
              <a:rPr lang="fr-FR" altLang="fr-FR" smtClean="0"/>
              <a:pPr>
                <a:defRPr/>
              </a:pPr>
              <a:t>8</a:t>
            </a:fld>
            <a:endParaRPr lang="fr-FR" altLang="fr-FR"/>
          </a:p>
        </p:txBody>
      </p:sp>
    </p:spTree>
    <p:extLst>
      <p:ext uri="{BB962C8B-B14F-4D97-AF65-F5344CB8AC3E}">
        <p14:creationId xmlns:p14="http://schemas.microsoft.com/office/powerpoint/2010/main" val="40571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7F932A5-16E8-4875-B0C0-5F67C3D1E5D7}" type="slidenum">
              <a:rPr lang="fr-FR" altLang="fr-FR" smtClean="0"/>
              <a:pPr>
                <a:defRPr/>
              </a:pPr>
              <a:t>9</a:t>
            </a:fld>
            <a:endParaRPr lang="fr-FR" altLang="fr-FR"/>
          </a:p>
        </p:txBody>
      </p:sp>
    </p:spTree>
    <p:extLst>
      <p:ext uri="{BB962C8B-B14F-4D97-AF65-F5344CB8AC3E}">
        <p14:creationId xmlns:p14="http://schemas.microsoft.com/office/powerpoint/2010/main" val="242839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7F932A5-16E8-4875-B0C0-5F67C3D1E5D7}" type="slidenum">
              <a:rPr lang="fr-FR" altLang="fr-FR" smtClean="0"/>
              <a:pPr>
                <a:defRPr/>
              </a:pPr>
              <a:t>10</a:t>
            </a:fld>
            <a:endParaRPr lang="fr-FR" altLang="fr-FR"/>
          </a:p>
        </p:txBody>
      </p:sp>
    </p:spTree>
    <p:extLst>
      <p:ext uri="{BB962C8B-B14F-4D97-AF65-F5344CB8AC3E}">
        <p14:creationId xmlns:p14="http://schemas.microsoft.com/office/powerpoint/2010/main" val="128744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0432512-1417-4214-ACD6-94136097A93C}" type="datetime1">
              <a:rPr lang="fr-FR" smtClean="0"/>
              <a:pPr>
                <a:defRPr/>
              </a:pPr>
              <a:t>24/01/2019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E37973B-13B9-4F59-BA46-07478099B6B7}" type="slidenum">
              <a:rPr lang="fr-FR" altLang="fr-FR"/>
              <a:pPr>
                <a:defRPr/>
              </a:pPr>
              <a:t>‹N°›</a:t>
            </a:fld>
            <a:endParaRPr lang="fr-FR" altLang="fr-FR"/>
          </a:p>
        </p:txBody>
      </p:sp>
    </p:spTree>
    <p:extLst>
      <p:ext uri="{BB962C8B-B14F-4D97-AF65-F5344CB8AC3E}">
        <p14:creationId xmlns:p14="http://schemas.microsoft.com/office/powerpoint/2010/main" val="236342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09ED80A-C0D3-4050-8EC5-A21861760A73}" type="datetime1">
              <a:rPr lang="fr-FR" smtClean="0"/>
              <a:pPr>
                <a:defRPr/>
              </a:pPr>
              <a:t>24/01/2019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503045-2FD8-4F89-8AE8-4D801388667C}" type="slidenum">
              <a:rPr lang="fr-FR" altLang="fr-FR"/>
              <a:pPr>
                <a:defRPr/>
              </a:pPr>
              <a:t>‹N°›</a:t>
            </a:fld>
            <a:endParaRPr lang="fr-FR" altLang="fr-FR"/>
          </a:p>
        </p:txBody>
      </p:sp>
    </p:spTree>
    <p:extLst>
      <p:ext uri="{BB962C8B-B14F-4D97-AF65-F5344CB8AC3E}">
        <p14:creationId xmlns:p14="http://schemas.microsoft.com/office/powerpoint/2010/main" val="18990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E9D1D9E-C245-4919-9D5C-191BB702908E}" type="datetime1">
              <a:rPr lang="fr-FR" smtClean="0"/>
              <a:pPr>
                <a:defRPr/>
              </a:pPr>
              <a:t>24/01/2019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30240F2-9F4C-4E04-A287-DA068B06F221}" type="slidenum">
              <a:rPr lang="fr-FR" altLang="fr-FR"/>
              <a:pPr>
                <a:defRPr/>
              </a:pPr>
              <a:t>‹N°›</a:t>
            </a:fld>
            <a:endParaRPr lang="fr-FR" altLang="fr-FR"/>
          </a:p>
        </p:txBody>
      </p:sp>
    </p:spTree>
    <p:extLst>
      <p:ext uri="{BB962C8B-B14F-4D97-AF65-F5344CB8AC3E}">
        <p14:creationId xmlns:p14="http://schemas.microsoft.com/office/powerpoint/2010/main" val="54975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3DA7216-D0A5-40D3-8E16-6A7AA6B2C647}" type="datetime1">
              <a:rPr lang="fr-FR" smtClean="0"/>
              <a:pPr>
                <a:defRPr/>
              </a:pPr>
              <a:t>24/01/2019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363091B-60D2-45CD-A767-C3EBDDDB74D0}" type="slidenum">
              <a:rPr lang="fr-FR" altLang="fr-FR"/>
              <a:pPr>
                <a:defRPr/>
              </a:pPr>
              <a:t>‹N°›</a:t>
            </a:fld>
            <a:endParaRPr lang="fr-FR" altLang="fr-FR"/>
          </a:p>
        </p:txBody>
      </p:sp>
    </p:spTree>
    <p:extLst>
      <p:ext uri="{BB962C8B-B14F-4D97-AF65-F5344CB8AC3E}">
        <p14:creationId xmlns:p14="http://schemas.microsoft.com/office/powerpoint/2010/main" val="327699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A765F80-A836-430F-9E9B-B407573CEEF8}" type="datetime1">
              <a:rPr lang="fr-FR" smtClean="0"/>
              <a:pPr>
                <a:defRPr/>
              </a:pPr>
              <a:t>24/01/2019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DFA817F-FB97-4230-8CFA-FC96DC547BAD}" type="slidenum">
              <a:rPr lang="fr-FR" altLang="fr-FR"/>
              <a:pPr>
                <a:defRPr/>
              </a:pPr>
              <a:t>‹N°›</a:t>
            </a:fld>
            <a:endParaRPr lang="fr-FR" altLang="fr-FR"/>
          </a:p>
        </p:txBody>
      </p:sp>
    </p:spTree>
    <p:extLst>
      <p:ext uri="{BB962C8B-B14F-4D97-AF65-F5344CB8AC3E}">
        <p14:creationId xmlns:p14="http://schemas.microsoft.com/office/powerpoint/2010/main" val="244348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2783291-58B0-4387-986C-E547E2B4EBCB}" type="datetime1">
              <a:rPr lang="fr-FR" smtClean="0"/>
              <a:pPr>
                <a:defRPr/>
              </a:pPr>
              <a:t>24/01/2019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E7A31A2-88D4-474B-A40F-0F7112C9A7B8}" type="slidenum">
              <a:rPr lang="fr-FR" altLang="fr-FR"/>
              <a:pPr>
                <a:defRPr/>
              </a:pPr>
              <a:t>‹N°›</a:t>
            </a:fld>
            <a:endParaRPr lang="fr-FR" altLang="fr-FR"/>
          </a:p>
        </p:txBody>
      </p:sp>
    </p:spTree>
    <p:extLst>
      <p:ext uri="{BB962C8B-B14F-4D97-AF65-F5344CB8AC3E}">
        <p14:creationId xmlns:p14="http://schemas.microsoft.com/office/powerpoint/2010/main" val="300383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15FCADD-6995-4F25-B142-F8157DD3EAE7}" type="datetime1">
              <a:rPr lang="fr-FR" smtClean="0"/>
              <a:pPr>
                <a:defRPr/>
              </a:pPr>
              <a:t>24/01/2019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79907DC-33A2-4546-9B28-A064D83535FF}" type="slidenum">
              <a:rPr lang="fr-FR" altLang="fr-FR"/>
              <a:pPr>
                <a:defRPr/>
              </a:pPr>
              <a:t>‹N°›</a:t>
            </a:fld>
            <a:endParaRPr lang="fr-FR" altLang="fr-FR"/>
          </a:p>
        </p:txBody>
      </p:sp>
    </p:spTree>
    <p:extLst>
      <p:ext uri="{BB962C8B-B14F-4D97-AF65-F5344CB8AC3E}">
        <p14:creationId xmlns:p14="http://schemas.microsoft.com/office/powerpoint/2010/main" val="155144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B964364-1325-4E72-958B-9AC70E334B5E}" type="datetime1">
              <a:rPr lang="fr-FR" smtClean="0"/>
              <a:pPr>
                <a:defRPr/>
              </a:pPr>
              <a:t>24/01/2019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EC37844-D311-487C-93FB-5C7467498405}" type="slidenum">
              <a:rPr lang="fr-FR" altLang="fr-FR"/>
              <a:pPr>
                <a:defRPr/>
              </a:pPr>
              <a:t>‹N°›</a:t>
            </a:fld>
            <a:endParaRPr lang="fr-FR" altLang="fr-FR"/>
          </a:p>
        </p:txBody>
      </p:sp>
    </p:spTree>
    <p:extLst>
      <p:ext uri="{BB962C8B-B14F-4D97-AF65-F5344CB8AC3E}">
        <p14:creationId xmlns:p14="http://schemas.microsoft.com/office/powerpoint/2010/main" val="341723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0732CB0-269E-4EF3-99D3-188446316063}" type="datetime1">
              <a:rPr lang="fr-FR" smtClean="0"/>
              <a:pPr>
                <a:defRPr/>
              </a:pPr>
              <a:t>24/01/2019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2759161-5458-41E1-A489-518BCBB2B59E}" type="slidenum">
              <a:rPr lang="fr-FR" altLang="fr-FR"/>
              <a:pPr>
                <a:defRPr/>
              </a:pPr>
              <a:t>‹N°›</a:t>
            </a:fld>
            <a:endParaRPr lang="fr-FR" altLang="fr-FR"/>
          </a:p>
        </p:txBody>
      </p:sp>
    </p:spTree>
    <p:extLst>
      <p:ext uri="{BB962C8B-B14F-4D97-AF65-F5344CB8AC3E}">
        <p14:creationId xmlns:p14="http://schemas.microsoft.com/office/powerpoint/2010/main" val="228079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1C6F48-2E18-4B72-B69B-5A459F015A04}" type="datetime1">
              <a:rPr lang="fr-FR" smtClean="0"/>
              <a:pPr>
                <a:defRPr/>
              </a:pPr>
              <a:t>24/01/2019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A38F3F6-4380-4E97-BE73-F086F3567EB4}" type="slidenum">
              <a:rPr lang="fr-FR" altLang="fr-FR"/>
              <a:pPr>
                <a:defRPr/>
              </a:pPr>
              <a:t>‹N°›</a:t>
            </a:fld>
            <a:endParaRPr lang="fr-FR" altLang="fr-FR"/>
          </a:p>
        </p:txBody>
      </p:sp>
    </p:spTree>
    <p:extLst>
      <p:ext uri="{BB962C8B-B14F-4D97-AF65-F5344CB8AC3E}">
        <p14:creationId xmlns:p14="http://schemas.microsoft.com/office/powerpoint/2010/main" val="291611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5E02029-F8EC-4828-B2FC-4AFAB15CD0C3}" type="datetime1">
              <a:rPr lang="fr-FR" smtClean="0"/>
              <a:pPr>
                <a:defRPr/>
              </a:pPr>
              <a:t>24/01/2019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A634E71-2737-4BD6-86F8-B5ECE34B0BF4}" type="slidenum">
              <a:rPr lang="fr-FR" altLang="fr-FR"/>
              <a:pPr>
                <a:defRPr/>
              </a:pPr>
              <a:t>‹N°›</a:t>
            </a:fld>
            <a:endParaRPr lang="fr-FR" altLang="fr-FR"/>
          </a:p>
        </p:txBody>
      </p:sp>
    </p:spTree>
    <p:extLst>
      <p:ext uri="{BB962C8B-B14F-4D97-AF65-F5344CB8AC3E}">
        <p14:creationId xmlns:p14="http://schemas.microsoft.com/office/powerpoint/2010/main" val="183680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0878492F-71B3-4C14-BBD6-6CF29C89B7A9}" type="datetime1">
              <a:rPr lang="fr-FR" smtClean="0"/>
              <a:pPr>
                <a:defRPr/>
              </a:pPr>
              <a:t>24/01/2019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EF151B8-F9E7-4CC6-B24F-F417D4812C1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a:xfrm>
            <a:off x="1000125" y="3357563"/>
            <a:ext cx="7929563" cy="500062"/>
          </a:xfrm>
        </p:spPr>
        <p:txBody>
          <a:bodyPr/>
          <a:lstStyle/>
          <a:p>
            <a:pPr algn="l" eaLnBrk="1" hangingPunct="1"/>
            <a:r>
              <a:rPr lang="fr-FR" altLang="fr-FR" sz="4500" b="1" dirty="0" smtClean="0">
                <a:solidFill>
                  <a:srgbClr val="76B82A"/>
                </a:solidFill>
                <a:latin typeface="Myriad Pro Cond" pitchFamily="34" charset="0"/>
                <a:ea typeface="ＭＳ Ｐゴシック" panose="020B0600070205080204" pitchFamily="34" charset="-128"/>
              </a:rPr>
              <a:t>Présentation des actions</a:t>
            </a:r>
            <a:br>
              <a:rPr lang="fr-FR" altLang="fr-FR" sz="4500" b="1" dirty="0" smtClean="0">
                <a:solidFill>
                  <a:srgbClr val="76B82A"/>
                </a:solidFill>
                <a:latin typeface="Myriad Pro Cond" pitchFamily="34" charset="0"/>
                <a:ea typeface="ＭＳ Ｐゴシック" panose="020B0600070205080204" pitchFamily="34" charset="-128"/>
              </a:rPr>
            </a:br>
            <a:r>
              <a:rPr lang="fr-FR" altLang="fr-FR" sz="4500" b="1" dirty="0" smtClean="0">
                <a:solidFill>
                  <a:srgbClr val="76B82A"/>
                </a:solidFill>
                <a:latin typeface="Myriad Pro Cond" pitchFamily="34" charset="0"/>
                <a:ea typeface="ＭＳ Ｐゴシック" panose="020B0600070205080204" pitchFamily="34" charset="-128"/>
              </a:rPr>
              <a:t>et des projets mis en œuvre</a:t>
            </a:r>
            <a:br>
              <a:rPr lang="fr-FR" altLang="fr-FR" sz="4500" b="1" dirty="0" smtClean="0">
                <a:solidFill>
                  <a:srgbClr val="76B82A"/>
                </a:solidFill>
                <a:latin typeface="Myriad Pro Cond" pitchFamily="34" charset="0"/>
                <a:ea typeface="ＭＳ Ｐゴシック" panose="020B0600070205080204" pitchFamily="34" charset="-128"/>
              </a:rPr>
            </a:br>
            <a:r>
              <a:rPr lang="fr-FR" altLang="fr-FR" sz="4500" b="1" dirty="0" smtClean="0">
                <a:solidFill>
                  <a:srgbClr val="76B82A"/>
                </a:solidFill>
                <a:latin typeface="Myriad Pro Cond" pitchFamily="34" charset="0"/>
                <a:ea typeface="ＭＳ Ｐゴシック" panose="020B0600070205080204" pitchFamily="34" charset="-128"/>
              </a:rPr>
              <a:t>sur la commune </a:t>
            </a:r>
            <a:br>
              <a:rPr lang="fr-FR" altLang="fr-FR" sz="4500" b="1" dirty="0" smtClean="0">
                <a:solidFill>
                  <a:srgbClr val="76B82A"/>
                </a:solidFill>
                <a:latin typeface="Myriad Pro Cond" pitchFamily="34" charset="0"/>
                <a:ea typeface="ＭＳ Ｐゴシック" panose="020B0600070205080204" pitchFamily="34" charset="-128"/>
              </a:rPr>
            </a:br>
            <a:r>
              <a:rPr lang="fr-FR" altLang="fr-FR" sz="4500" b="1" dirty="0" smtClean="0">
                <a:solidFill>
                  <a:srgbClr val="76B82A"/>
                </a:solidFill>
                <a:latin typeface="Myriad Pro Cond" pitchFamily="34" charset="0"/>
                <a:ea typeface="ＭＳ Ｐゴシック" panose="020B0600070205080204" pitchFamily="34" charset="-128"/>
              </a:rPr>
              <a:t>des Contamines-Montjoie</a:t>
            </a:r>
          </a:p>
        </p:txBody>
      </p:sp>
      <p:cxnSp>
        <p:nvCxnSpPr>
          <p:cNvPr id="17" name="Connecteur droit 16"/>
          <p:cNvCxnSpPr/>
          <p:nvPr/>
        </p:nvCxnSpPr>
        <p:spPr>
          <a:xfrm>
            <a:off x="285750" y="2276475"/>
            <a:ext cx="8643938" cy="1588"/>
          </a:xfrm>
          <a:prstGeom prst="line">
            <a:avLst/>
          </a:prstGeom>
          <a:ln w="19050">
            <a:solidFill>
              <a:srgbClr val="76B82A"/>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87710" y="5068887"/>
            <a:ext cx="8643938" cy="1588"/>
          </a:xfrm>
          <a:prstGeom prst="line">
            <a:avLst/>
          </a:prstGeom>
          <a:ln w="19050">
            <a:solidFill>
              <a:srgbClr val="76B82A"/>
            </a:solidFill>
          </a:ln>
        </p:spPr>
        <p:style>
          <a:lnRef idx="1">
            <a:schemeClr val="accent1"/>
          </a:lnRef>
          <a:fillRef idx="0">
            <a:schemeClr val="accent1"/>
          </a:fillRef>
          <a:effectRef idx="0">
            <a:schemeClr val="accent1"/>
          </a:effectRef>
          <a:fontRef idx="minor">
            <a:schemeClr val="tx1"/>
          </a:fontRef>
        </p:style>
      </p:cxnSp>
      <p:sp>
        <p:nvSpPr>
          <p:cNvPr id="8" name="Larme 7"/>
          <p:cNvSpPr/>
          <p:nvPr/>
        </p:nvSpPr>
        <p:spPr>
          <a:xfrm>
            <a:off x="8310563" y="260350"/>
            <a:ext cx="438150" cy="414338"/>
          </a:xfrm>
          <a:prstGeom prst="teardrop">
            <a:avLst/>
          </a:prstGeom>
          <a:solidFill>
            <a:srgbClr val="7AB5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FR"/>
          </a:p>
        </p:txBody>
      </p:sp>
      <p:sp>
        <p:nvSpPr>
          <p:cNvPr id="9" name="Larme 8"/>
          <p:cNvSpPr/>
          <p:nvPr/>
        </p:nvSpPr>
        <p:spPr>
          <a:xfrm>
            <a:off x="8320088" y="1660525"/>
            <a:ext cx="428625" cy="404813"/>
          </a:xfrm>
          <a:prstGeom prst="teardrop">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FR"/>
          </a:p>
        </p:txBody>
      </p:sp>
      <p:sp>
        <p:nvSpPr>
          <p:cNvPr id="10" name="Larme 9"/>
          <p:cNvSpPr/>
          <p:nvPr/>
        </p:nvSpPr>
        <p:spPr>
          <a:xfrm>
            <a:off x="8310563" y="981075"/>
            <a:ext cx="438150" cy="414338"/>
          </a:xfrm>
          <a:prstGeom prst="teardrop">
            <a:avLst/>
          </a:prstGeom>
          <a:solidFill>
            <a:srgbClr val="D77A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572500" y="21431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10</a:t>
            </a:fld>
            <a:endParaRPr lang="fr-FR" altLang="fr-FR" sz="2400" dirty="0">
              <a:solidFill>
                <a:srgbClr val="BCBFE1"/>
              </a:solidFill>
            </a:endParaRPr>
          </a:p>
        </p:txBody>
      </p:sp>
      <p:sp>
        <p:nvSpPr>
          <p:cNvPr id="17" name="Rectangle 16"/>
          <p:cNvSpPr/>
          <p:nvPr/>
        </p:nvSpPr>
        <p:spPr bwMode="auto">
          <a:xfrm>
            <a:off x="0" y="908050"/>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64822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5" name="Sous-titre 2"/>
          <p:cNvSpPr txBox="1">
            <a:spLocks/>
          </p:cNvSpPr>
          <p:nvPr/>
        </p:nvSpPr>
        <p:spPr bwMode="auto">
          <a:xfrm>
            <a:off x="467544" y="203200"/>
            <a:ext cx="8310213" cy="6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fr-FR" sz="2800" dirty="0" smtClean="0">
                <a:solidFill>
                  <a:srgbClr val="034EA2"/>
                </a:solidFill>
                <a:latin typeface="Myriad Pro Cond" pitchFamily="34" charset="0"/>
              </a:rPr>
              <a:t>Une application </a:t>
            </a:r>
            <a:r>
              <a:rPr lang="fr-FR" sz="2800" dirty="0" err="1">
                <a:solidFill>
                  <a:srgbClr val="034EA2"/>
                </a:solidFill>
                <a:latin typeface="Myriad Pro Cond" pitchFamily="34" charset="0"/>
              </a:rPr>
              <a:t>R</a:t>
            </a:r>
            <a:r>
              <a:rPr lang="fr-FR" altLang="fr-FR" sz="2800" dirty="0" err="1" smtClean="0">
                <a:solidFill>
                  <a:srgbClr val="034EA2"/>
                </a:solidFill>
                <a:latin typeface="Myriad Pro Cond" pitchFamily="34" charset="0"/>
              </a:rPr>
              <a:t>ando</a:t>
            </a:r>
            <a:r>
              <a:rPr lang="fr-FR" altLang="fr-FR" sz="2800" dirty="0" smtClean="0">
                <a:solidFill>
                  <a:srgbClr val="034EA2"/>
                </a:solidFill>
                <a:latin typeface="Myriad Pro Cond" pitchFamily="34" charset="0"/>
              </a:rPr>
              <a:t> Nature dans les réserves </a:t>
            </a:r>
            <a:endParaRPr lang="fr-FR" altLang="fr-FR" sz="2800" dirty="0">
              <a:solidFill>
                <a:srgbClr val="034EA2"/>
              </a:solidFill>
              <a:latin typeface="Myriad Pro Cond" pitchFamily="34" charset="0"/>
            </a:endParaRPr>
          </a:p>
        </p:txBody>
      </p:sp>
      <p:sp>
        <p:nvSpPr>
          <p:cNvPr id="2" name="Rectangle 1"/>
          <p:cNvSpPr/>
          <p:nvPr/>
        </p:nvSpPr>
        <p:spPr>
          <a:xfrm>
            <a:off x="251520" y="998245"/>
            <a:ext cx="8892480" cy="2246769"/>
          </a:xfrm>
          <a:prstGeom prst="rect">
            <a:avLst/>
          </a:prstGeom>
        </p:spPr>
        <p:txBody>
          <a:bodyPr wrap="square">
            <a:spAutoFit/>
          </a:bodyPr>
          <a:lstStyle/>
          <a:p>
            <a:r>
              <a:rPr lang="fr-FR" sz="1200" dirty="0">
                <a:solidFill>
                  <a:schemeClr val="tx2"/>
                </a:solidFill>
                <a:latin typeface="Myriad Pro" pitchFamily="34" charset="0"/>
              </a:rPr>
              <a:t>Extrait de la fiche action 9 de l’Espace </a:t>
            </a:r>
            <a:r>
              <a:rPr lang="fr-FR" sz="1200" dirty="0" err="1">
                <a:solidFill>
                  <a:schemeClr val="tx2"/>
                </a:solidFill>
                <a:latin typeface="Myriad Pro" pitchFamily="34" charset="0"/>
              </a:rPr>
              <a:t>Valléen</a:t>
            </a:r>
            <a:r>
              <a:rPr lang="fr-FR" sz="1200" dirty="0">
                <a:solidFill>
                  <a:schemeClr val="tx2"/>
                </a:solidFill>
                <a:latin typeface="Myriad Pro" pitchFamily="34" charset="0"/>
              </a:rPr>
              <a:t> de la Communauté de Communes Pays du Mont-Blanc (CCPMB)</a:t>
            </a:r>
          </a:p>
          <a:p>
            <a:endParaRPr lang="fr-FR" sz="1600" b="1" u="sng" dirty="0">
              <a:solidFill>
                <a:schemeClr val="tx2"/>
              </a:solidFill>
              <a:latin typeface="Myriad Pro" pitchFamily="34" charset="0"/>
            </a:endParaRPr>
          </a:p>
          <a:p>
            <a:r>
              <a:rPr lang="fr-FR" sz="1600" dirty="0" smtClean="0">
                <a:solidFill>
                  <a:schemeClr val="tx2"/>
                </a:solidFill>
                <a:latin typeface="Myriad Pro" pitchFamily="34" charset="0"/>
              </a:rPr>
              <a:t>Réalisation </a:t>
            </a:r>
            <a:r>
              <a:rPr lang="fr-FR" sz="1600" dirty="0">
                <a:solidFill>
                  <a:schemeClr val="tx2"/>
                </a:solidFill>
                <a:latin typeface="Myriad Pro" pitchFamily="34" charset="0"/>
              </a:rPr>
              <a:t>de </a:t>
            </a:r>
            <a:r>
              <a:rPr lang="fr-FR" sz="1600" dirty="0" smtClean="0">
                <a:solidFill>
                  <a:schemeClr val="tx2"/>
                </a:solidFill>
                <a:latin typeface="Myriad Pro" pitchFamily="34" charset="0"/>
              </a:rPr>
              <a:t>topos-guides </a:t>
            </a:r>
            <a:r>
              <a:rPr lang="fr-FR" sz="1600" dirty="0">
                <a:solidFill>
                  <a:schemeClr val="tx2"/>
                </a:solidFill>
                <a:latin typeface="Myriad Pro" pitchFamily="34" charset="0"/>
              </a:rPr>
              <a:t>de randonnées numériques </a:t>
            </a:r>
            <a:r>
              <a:rPr lang="fr-FR" sz="1600" dirty="0" smtClean="0">
                <a:solidFill>
                  <a:schemeClr val="tx2"/>
                </a:solidFill>
                <a:latin typeface="Myriad Pro" pitchFamily="34" charset="0"/>
              </a:rPr>
              <a:t>dans les </a:t>
            </a:r>
            <a:r>
              <a:rPr lang="fr-FR" sz="1600" dirty="0">
                <a:solidFill>
                  <a:schemeClr val="tx2"/>
                </a:solidFill>
                <a:latin typeface="Myriad Pro" pitchFamily="34" charset="0"/>
              </a:rPr>
              <a:t>réserves naturelles de Passy et des Contamines-Montjoie avec un contenu faune, flore, </a:t>
            </a:r>
            <a:r>
              <a:rPr lang="fr-FR" sz="1600" dirty="0" smtClean="0">
                <a:solidFill>
                  <a:schemeClr val="tx2"/>
                </a:solidFill>
                <a:latin typeface="Myriad Pro" pitchFamily="34" charset="0"/>
              </a:rPr>
              <a:t>patrimoine… pour valoriser, découvrir</a:t>
            </a:r>
          </a:p>
          <a:p>
            <a:endParaRPr lang="fr-FR" sz="1600" dirty="0">
              <a:solidFill>
                <a:schemeClr val="tx2"/>
              </a:solidFill>
              <a:latin typeface="Myriad Pro" pitchFamily="34" charset="0"/>
            </a:endParaRPr>
          </a:p>
          <a:p>
            <a:r>
              <a:rPr lang="fr-FR" sz="1600" dirty="0">
                <a:solidFill>
                  <a:schemeClr val="tx2"/>
                </a:solidFill>
                <a:latin typeface="Myriad Pro" pitchFamily="34" charset="0"/>
              </a:rPr>
              <a:t>Un budget de </a:t>
            </a:r>
            <a:r>
              <a:rPr lang="fr-FR" sz="1600" dirty="0" smtClean="0">
                <a:solidFill>
                  <a:schemeClr val="tx2"/>
                </a:solidFill>
                <a:latin typeface="Myriad Pro" pitchFamily="34" charset="0"/>
              </a:rPr>
              <a:t>106 000 </a:t>
            </a:r>
            <a:r>
              <a:rPr lang="fr-FR" sz="1600" dirty="0">
                <a:solidFill>
                  <a:schemeClr val="tx2"/>
                </a:solidFill>
                <a:latin typeface="Myriad Pro" pitchFamily="34" charset="0"/>
              </a:rPr>
              <a:t>€</a:t>
            </a:r>
          </a:p>
          <a:p>
            <a:r>
              <a:rPr lang="fr-FR" sz="1600" dirty="0" smtClean="0">
                <a:solidFill>
                  <a:schemeClr val="tx2"/>
                </a:solidFill>
                <a:latin typeface="Myriad Pro" pitchFamily="34" charset="0"/>
              </a:rPr>
              <a:t>Financement :</a:t>
            </a:r>
          </a:p>
          <a:p>
            <a:r>
              <a:rPr lang="fr-FR" sz="1600" dirty="0" smtClean="0">
                <a:solidFill>
                  <a:schemeClr val="tx2"/>
                </a:solidFill>
                <a:latin typeface="Myriad Pro" pitchFamily="34" charset="0"/>
              </a:rPr>
              <a:t>80% FEDER / ETAT</a:t>
            </a:r>
          </a:p>
          <a:p>
            <a:r>
              <a:rPr lang="fr-FR" sz="1600" dirty="0" smtClean="0">
                <a:solidFill>
                  <a:schemeClr val="tx2"/>
                </a:solidFill>
                <a:latin typeface="Myriad Pro" pitchFamily="34" charset="0"/>
              </a:rPr>
              <a:t>20% ASTERS</a:t>
            </a:r>
            <a:endParaRPr lang="fr-FR" sz="1600" dirty="0">
              <a:solidFill>
                <a:schemeClr val="tx2"/>
              </a:solidFill>
              <a:latin typeface="Myriad Pro" pitchFamily="34" charset="0"/>
            </a:endParaRPr>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13250" b="47900"/>
          <a:stretch/>
        </p:blipFill>
        <p:spPr>
          <a:xfrm>
            <a:off x="2339752" y="2780928"/>
            <a:ext cx="6353120" cy="3492650"/>
          </a:xfrm>
          <a:prstGeom prst="rect">
            <a:avLst/>
          </a:prstGeom>
        </p:spPr>
      </p:pic>
    </p:spTree>
    <p:extLst>
      <p:ext uri="{BB962C8B-B14F-4D97-AF65-F5344CB8AC3E}">
        <p14:creationId xmlns:p14="http://schemas.microsoft.com/office/powerpoint/2010/main" val="263243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572500" y="2143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chemeClr val="bg1">
                    <a:lumMod val="50000"/>
                  </a:schemeClr>
                </a:solidFill>
              </a:rPr>
              <a:pPr algn="r" eaLnBrk="1" hangingPunct="1">
                <a:spcBef>
                  <a:spcPct val="0"/>
                </a:spcBef>
                <a:buFontTx/>
                <a:buNone/>
              </a:pPr>
              <a:t>2</a:t>
            </a:fld>
            <a:endParaRPr lang="fr-FR" altLang="fr-FR" sz="2400" dirty="0">
              <a:solidFill>
                <a:schemeClr val="bg1">
                  <a:lumMod val="50000"/>
                </a:schemeClr>
              </a:solidFill>
            </a:endParaRPr>
          </a:p>
        </p:txBody>
      </p:sp>
      <p:sp>
        <p:nvSpPr>
          <p:cNvPr id="4101" name="Sous-titre 2"/>
          <p:cNvSpPr txBox="1">
            <a:spLocks/>
          </p:cNvSpPr>
          <p:nvPr/>
        </p:nvSpPr>
        <p:spPr bwMode="auto">
          <a:xfrm>
            <a:off x="179512" y="212797"/>
            <a:ext cx="8417601"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fr-FR" altLang="fr-FR" sz="2400" dirty="0" smtClean="0">
                <a:solidFill>
                  <a:srgbClr val="034EA2"/>
                </a:solidFill>
                <a:latin typeface="Myriad Pro Cond" pitchFamily="34" charset="0"/>
              </a:rPr>
              <a:t>Depuis 2015 : une synergie entre Commune / Communauté de Communes Pays du Mont-Blanc et ASTERS		</a:t>
            </a:r>
            <a:endParaRPr lang="fr-FR" altLang="fr-FR" sz="2400" dirty="0">
              <a:solidFill>
                <a:srgbClr val="034EA2"/>
              </a:solidFill>
              <a:latin typeface="Myriad Pro Cond" pitchFamily="34" charset="0"/>
            </a:endParaRPr>
          </a:p>
        </p:txBody>
      </p:sp>
      <p:sp>
        <p:nvSpPr>
          <p:cNvPr id="17" name="Rectangle 16"/>
          <p:cNvSpPr/>
          <p:nvPr/>
        </p:nvSpPr>
        <p:spPr bwMode="auto">
          <a:xfrm>
            <a:off x="-1" y="1066053"/>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45318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21" name="Rectangle 20"/>
          <p:cNvSpPr/>
          <p:nvPr/>
        </p:nvSpPr>
        <p:spPr>
          <a:xfrm>
            <a:off x="259999" y="1346423"/>
            <a:ext cx="8688647" cy="707886"/>
          </a:xfrm>
          <a:prstGeom prst="rect">
            <a:avLst/>
          </a:prstGeom>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lvl="1"/>
            <a:r>
              <a:rPr lang="fr-FR" sz="2000" dirty="0" smtClean="0">
                <a:solidFill>
                  <a:schemeClr val="accent1">
                    <a:lumMod val="75000"/>
                  </a:schemeClr>
                </a:solidFill>
              </a:rPr>
              <a:t>Une </a:t>
            </a:r>
            <a:r>
              <a:rPr lang="fr-FR" sz="2000" dirty="0">
                <a:solidFill>
                  <a:schemeClr val="accent1">
                    <a:lumMod val="75000"/>
                  </a:schemeClr>
                </a:solidFill>
              </a:rPr>
              <a:t>mutualisation avec la Communauté de Communes (CCPMB) pour </a:t>
            </a:r>
            <a:r>
              <a:rPr lang="fr-FR" sz="2000" dirty="0" smtClean="0">
                <a:solidFill>
                  <a:schemeClr val="accent1">
                    <a:lumMod val="75000"/>
                  </a:schemeClr>
                </a:solidFill>
              </a:rPr>
              <a:t>une cohésion des actions sur </a:t>
            </a:r>
            <a:r>
              <a:rPr lang="fr-FR" sz="2000" dirty="0">
                <a:solidFill>
                  <a:schemeClr val="accent1">
                    <a:lumMod val="75000"/>
                  </a:schemeClr>
                </a:solidFill>
              </a:rPr>
              <a:t>le volet Education à </a:t>
            </a:r>
            <a:r>
              <a:rPr lang="fr-FR" sz="2000" dirty="0" smtClean="0">
                <a:solidFill>
                  <a:schemeClr val="accent1">
                    <a:lumMod val="75000"/>
                  </a:schemeClr>
                </a:solidFill>
              </a:rPr>
              <a:t>l’environnement</a:t>
            </a:r>
          </a:p>
        </p:txBody>
      </p:sp>
      <p:sp>
        <p:nvSpPr>
          <p:cNvPr id="2" name="ZoneTexte 1"/>
          <p:cNvSpPr txBox="1"/>
          <p:nvPr/>
        </p:nvSpPr>
        <p:spPr>
          <a:xfrm>
            <a:off x="270983" y="2288641"/>
            <a:ext cx="7204160" cy="1477328"/>
          </a:xfrm>
          <a:prstGeom prst="rect">
            <a:avLst/>
          </a:prstGeom>
          <a:noFill/>
        </p:spPr>
        <p:txBody>
          <a:bodyPr wrap="square" rtlCol="0">
            <a:spAutoFit/>
          </a:bodyPr>
          <a:lstStyle/>
          <a:p>
            <a:pPr marL="534988" indent="-534988" eaLnBrk="1" hangingPunct="1">
              <a:buFont typeface="Arial" panose="020B0604020202020204" pitchFamily="34" charset="0"/>
              <a:buNone/>
            </a:pPr>
            <a:r>
              <a:rPr lang="fr-FR" altLang="fr-FR" b="1" dirty="0">
                <a:solidFill>
                  <a:srgbClr val="76B82A"/>
                </a:solidFill>
              </a:rPr>
              <a:t>Un réseau d’animation et d’éducation à l’environnement </a:t>
            </a:r>
          </a:p>
          <a:p>
            <a:pPr marL="534988" indent="-534988" eaLnBrk="1" hangingPunct="1">
              <a:buFont typeface="Arial" panose="020B0604020202020204" pitchFamily="34" charset="0"/>
              <a:buNone/>
            </a:pPr>
            <a:r>
              <a:rPr lang="fr-FR" altLang="fr-FR" dirty="0" smtClean="0">
                <a:solidFill>
                  <a:srgbClr val="76B82A"/>
                </a:solidFill>
              </a:rPr>
              <a:t>4 </a:t>
            </a:r>
            <a:r>
              <a:rPr lang="fr-FR" altLang="fr-FR" dirty="0">
                <a:solidFill>
                  <a:srgbClr val="76B82A"/>
                </a:solidFill>
              </a:rPr>
              <a:t>animateurs mobilisés toute l’année </a:t>
            </a:r>
            <a:r>
              <a:rPr lang="fr-FR" altLang="fr-FR" dirty="0" smtClean="0">
                <a:solidFill>
                  <a:srgbClr val="76B82A"/>
                </a:solidFill>
              </a:rPr>
              <a:t>- 200 </a:t>
            </a:r>
            <a:r>
              <a:rPr lang="fr-FR" altLang="fr-FR" dirty="0">
                <a:solidFill>
                  <a:srgbClr val="76B82A"/>
                </a:solidFill>
              </a:rPr>
              <a:t>000 € de budget par an </a:t>
            </a:r>
          </a:p>
          <a:p>
            <a:pPr marL="534988" indent="-534988" eaLnBrk="1" hangingPunct="1">
              <a:buFont typeface="Arial" panose="020B0604020202020204" pitchFamily="34" charset="0"/>
              <a:buNone/>
            </a:pPr>
            <a:r>
              <a:rPr lang="fr-FR" altLang="fr-FR" dirty="0">
                <a:solidFill>
                  <a:srgbClr val="76B82A"/>
                </a:solidFill>
              </a:rPr>
              <a:t>250 interventions dans les écoles</a:t>
            </a:r>
          </a:p>
          <a:p>
            <a:pPr marL="534988" indent="-534988" eaLnBrk="1" hangingPunct="1">
              <a:buFont typeface="Arial" panose="020B0604020202020204" pitchFamily="34" charset="0"/>
              <a:buNone/>
            </a:pPr>
            <a:r>
              <a:rPr lang="fr-FR" altLang="fr-FR" dirty="0" smtClean="0">
                <a:solidFill>
                  <a:srgbClr val="76B82A"/>
                </a:solidFill>
              </a:rPr>
              <a:t>2280 </a:t>
            </a:r>
            <a:r>
              <a:rPr lang="fr-FR" altLang="fr-FR" dirty="0">
                <a:solidFill>
                  <a:srgbClr val="76B82A"/>
                </a:solidFill>
              </a:rPr>
              <a:t>élèves </a:t>
            </a:r>
            <a:r>
              <a:rPr lang="fr-FR" altLang="fr-FR" dirty="0" smtClean="0">
                <a:solidFill>
                  <a:srgbClr val="76B82A"/>
                </a:solidFill>
              </a:rPr>
              <a:t>par an participent </a:t>
            </a:r>
            <a:r>
              <a:rPr lang="fr-FR" altLang="fr-FR" dirty="0">
                <a:solidFill>
                  <a:srgbClr val="76B82A"/>
                </a:solidFill>
              </a:rPr>
              <a:t>aux animations </a:t>
            </a:r>
            <a:r>
              <a:rPr lang="fr-FR" altLang="fr-FR" dirty="0" smtClean="0">
                <a:solidFill>
                  <a:srgbClr val="76B82A"/>
                </a:solidFill>
              </a:rPr>
              <a:t>= </a:t>
            </a:r>
            <a:r>
              <a:rPr lang="fr-FR" altLang="fr-FR" dirty="0">
                <a:solidFill>
                  <a:srgbClr val="76B82A"/>
                </a:solidFill>
              </a:rPr>
              <a:t>plus de 50 % des </a:t>
            </a:r>
            <a:r>
              <a:rPr lang="fr-FR" altLang="fr-FR" dirty="0" smtClean="0">
                <a:solidFill>
                  <a:srgbClr val="76B82A"/>
                </a:solidFill>
              </a:rPr>
              <a:t>enfants scolarisés </a:t>
            </a:r>
            <a:r>
              <a:rPr lang="fr-FR" altLang="fr-FR" dirty="0">
                <a:solidFill>
                  <a:srgbClr val="76B82A"/>
                </a:solidFill>
              </a:rPr>
              <a:t>en primaire</a:t>
            </a: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23226" t="13757" r="24800" b="20550"/>
          <a:stretch/>
        </p:blipFill>
        <p:spPr>
          <a:xfrm>
            <a:off x="4756076" y="3620634"/>
            <a:ext cx="3816424" cy="2587924"/>
          </a:xfrm>
          <a:prstGeom prst="rect">
            <a:avLst/>
          </a:prstGeom>
        </p:spPr>
      </p:pic>
    </p:spTree>
    <p:extLst>
      <p:ext uri="{BB962C8B-B14F-4D97-AF65-F5344CB8AC3E}">
        <p14:creationId xmlns:p14="http://schemas.microsoft.com/office/powerpoint/2010/main" val="390317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572500" y="2143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3</a:t>
            </a:fld>
            <a:endParaRPr lang="fr-FR" altLang="fr-FR" sz="2400">
              <a:solidFill>
                <a:srgbClr val="BCBFE1"/>
              </a:solidFill>
            </a:endParaRPr>
          </a:p>
        </p:txBody>
      </p:sp>
      <p:sp>
        <p:nvSpPr>
          <p:cNvPr id="17" name="Rectangle 16"/>
          <p:cNvSpPr/>
          <p:nvPr/>
        </p:nvSpPr>
        <p:spPr bwMode="auto">
          <a:xfrm>
            <a:off x="0" y="1047020"/>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45318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21" name="Rectangle 20"/>
          <p:cNvSpPr/>
          <p:nvPr/>
        </p:nvSpPr>
        <p:spPr>
          <a:xfrm>
            <a:off x="267720" y="1279185"/>
            <a:ext cx="8688647" cy="1723549"/>
          </a:xfrm>
          <a:prstGeom prst="rect">
            <a:avLst/>
          </a:prstGeom>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342900" lvl="1" indent="-342900">
              <a:buFont typeface="+mj-lt"/>
              <a:buAutoNum type="arabicPeriod"/>
            </a:pPr>
            <a:endParaRPr lang="fr-FR" sz="1600" dirty="0">
              <a:solidFill>
                <a:schemeClr val="accent1">
                  <a:lumMod val="75000"/>
                </a:schemeClr>
              </a:solidFill>
              <a:latin typeface="Myriad Pro" panose="020B0503030403020204"/>
            </a:endParaRPr>
          </a:p>
          <a:p>
            <a:pPr marL="0" lvl="1"/>
            <a:r>
              <a:rPr lang="fr-FR" dirty="0" smtClean="0">
                <a:solidFill>
                  <a:schemeClr val="accent1">
                    <a:lumMod val="75000"/>
                  </a:schemeClr>
                </a:solidFill>
              </a:rPr>
              <a:t>Des dossiers </a:t>
            </a:r>
            <a:r>
              <a:rPr lang="fr-FR" dirty="0">
                <a:solidFill>
                  <a:schemeClr val="accent1">
                    <a:lumMod val="75000"/>
                  </a:schemeClr>
                </a:solidFill>
              </a:rPr>
              <a:t>en cours sur les ENS (CTENS Pays du Mont-Blanc) pour financer et promouvoir des projets de connaissance, </a:t>
            </a:r>
            <a:r>
              <a:rPr lang="fr-FR" dirty="0" smtClean="0">
                <a:solidFill>
                  <a:schemeClr val="accent1">
                    <a:lumMod val="75000"/>
                  </a:schemeClr>
                </a:solidFill>
              </a:rPr>
              <a:t>de gestion </a:t>
            </a:r>
            <a:r>
              <a:rPr lang="fr-FR" dirty="0">
                <a:solidFill>
                  <a:schemeClr val="accent1">
                    <a:lumMod val="75000"/>
                  </a:schemeClr>
                </a:solidFill>
              </a:rPr>
              <a:t>et préservation de l’environnement, touristiques et agricoles, ainsi que la mise en œuvre de projets européens (Espaces </a:t>
            </a:r>
            <a:r>
              <a:rPr lang="fr-FR" dirty="0" err="1">
                <a:solidFill>
                  <a:schemeClr val="accent1">
                    <a:lumMod val="75000"/>
                  </a:schemeClr>
                </a:solidFill>
              </a:rPr>
              <a:t>valléens</a:t>
            </a:r>
            <a:r>
              <a:rPr lang="fr-FR" dirty="0">
                <a:solidFill>
                  <a:schemeClr val="accent1">
                    <a:lumMod val="75000"/>
                  </a:schemeClr>
                </a:solidFill>
              </a:rPr>
              <a:t>, PITER Parcours, POIA Sentier nature, </a:t>
            </a:r>
            <a:r>
              <a:rPr lang="fr-FR" dirty="0" err="1">
                <a:solidFill>
                  <a:schemeClr val="accent1">
                    <a:lumMod val="75000"/>
                  </a:schemeClr>
                </a:solidFill>
              </a:rPr>
              <a:t>Rando</a:t>
            </a:r>
            <a:r>
              <a:rPr lang="fr-FR" dirty="0">
                <a:solidFill>
                  <a:schemeClr val="accent1">
                    <a:lumMod val="75000"/>
                  </a:schemeClr>
                </a:solidFill>
              </a:rPr>
              <a:t> Nature, </a:t>
            </a:r>
            <a:r>
              <a:rPr lang="fr-FR" dirty="0" smtClean="0">
                <a:solidFill>
                  <a:schemeClr val="accent1">
                    <a:lumMod val="75000"/>
                  </a:schemeClr>
                </a:solidFill>
              </a:rPr>
              <a:t>…)</a:t>
            </a:r>
            <a:endParaRPr lang="fr-FR" sz="1600" dirty="0">
              <a:solidFill>
                <a:schemeClr val="accent1">
                  <a:lumMod val="75000"/>
                </a:schemeClr>
              </a:solidFill>
            </a:endParaRPr>
          </a:p>
        </p:txBody>
      </p:sp>
      <p:sp>
        <p:nvSpPr>
          <p:cNvPr id="8" name="Sous-titre 2"/>
          <p:cNvSpPr txBox="1">
            <a:spLocks/>
          </p:cNvSpPr>
          <p:nvPr/>
        </p:nvSpPr>
        <p:spPr bwMode="auto">
          <a:xfrm>
            <a:off x="179512" y="212797"/>
            <a:ext cx="8417601"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fr-FR" altLang="fr-FR" sz="2400" dirty="0" smtClean="0">
                <a:solidFill>
                  <a:srgbClr val="034EA2"/>
                </a:solidFill>
                <a:latin typeface="Myriad Pro Cond" pitchFamily="34" charset="0"/>
              </a:rPr>
              <a:t>Depuis 2015 : une synergie entre Commune / Communauté de Communes Pays du Mont-Blanc et ASTERS		</a:t>
            </a:r>
            <a:endParaRPr lang="fr-FR" altLang="fr-FR" sz="2400" dirty="0">
              <a:solidFill>
                <a:srgbClr val="034EA2"/>
              </a:solidFill>
              <a:latin typeface="Myriad Pro Cond" pitchFamily="34" charset="0"/>
            </a:endParaRPr>
          </a:p>
        </p:txBody>
      </p:sp>
      <p:sp>
        <p:nvSpPr>
          <p:cNvPr id="9" name="ZoneTexte 8"/>
          <p:cNvSpPr txBox="1"/>
          <p:nvPr/>
        </p:nvSpPr>
        <p:spPr>
          <a:xfrm>
            <a:off x="323528" y="3501509"/>
            <a:ext cx="8568952" cy="2862322"/>
          </a:xfrm>
          <a:prstGeom prst="rect">
            <a:avLst/>
          </a:prstGeom>
          <a:noFill/>
        </p:spPr>
        <p:txBody>
          <a:bodyPr wrap="square" rtlCol="0">
            <a:spAutoFit/>
          </a:bodyPr>
          <a:lstStyle/>
          <a:p>
            <a:pPr marL="534988" indent="-534988" eaLnBrk="1" hangingPunct="1">
              <a:buFont typeface="Arial" panose="020B0604020202020204" pitchFamily="34" charset="0"/>
              <a:buNone/>
            </a:pPr>
            <a:r>
              <a:rPr lang="fr-FR" altLang="fr-FR" b="1" dirty="0" smtClean="0">
                <a:solidFill>
                  <a:srgbClr val="76B82A"/>
                </a:solidFill>
              </a:rPr>
              <a:t>-</a:t>
            </a:r>
            <a:r>
              <a:rPr lang="fr-FR" altLang="fr-FR" b="1" dirty="0" smtClean="0">
                <a:solidFill>
                  <a:srgbClr val="76B82A"/>
                </a:solidFill>
              </a:rPr>
              <a:t>Programme </a:t>
            </a:r>
            <a:r>
              <a:rPr lang="fr-FR" altLang="fr-FR" b="1" dirty="0" smtClean="0">
                <a:solidFill>
                  <a:srgbClr val="76B82A"/>
                </a:solidFill>
              </a:rPr>
              <a:t>CTENS sur 5 ans</a:t>
            </a:r>
          </a:p>
          <a:p>
            <a:pPr marL="534988" indent="-534988" eaLnBrk="1" hangingPunct="1">
              <a:buFont typeface="Arial" panose="020B0604020202020204" pitchFamily="34" charset="0"/>
              <a:buNone/>
            </a:pPr>
            <a:r>
              <a:rPr lang="fr-FR" altLang="fr-FR" b="1" dirty="0" smtClean="0">
                <a:solidFill>
                  <a:srgbClr val="76B82A"/>
                </a:solidFill>
              </a:rPr>
              <a:t>-Projet territorial de préservation et de mise en valeur du patrimoine</a:t>
            </a:r>
          </a:p>
          <a:p>
            <a:pPr marL="534988" indent="-534988" eaLnBrk="1" hangingPunct="1">
              <a:buFont typeface="Arial" panose="020B0604020202020204" pitchFamily="34" charset="0"/>
              <a:buNone/>
            </a:pPr>
            <a:r>
              <a:rPr lang="fr-FR" altLang="fr-FR" b="1" dirty="0" smtClean="0">
                <a:solidFill>
                  <a:srgbClr val="76B82A"/>
                </a:solidFill>
              </a:rPr>
              <a:t>naturel et des paysages</a:t>
            </a:r>
          </a:p>
          <a:p>
            <a:pPr marL="534988" indent="-534988" eaLnBrk="1" hangingPunct="1">
              <a:buFont typeface="Arial" panose="020B0604020202020204" pitchFamily="34" charset="0"/>
              <a:buNone/>
            </a:pPr>
            <a:r>
              <a:rPr lang="fr-FR" altLang="fr-FR" b="1" dirty="0" smtClean="0">
                <a:solidFill>
                  <a:srgbClr val="76B82A"/>
                </a:solidFill>
              </a:rPr>
              <a:t>-Financement via la taxe départementale d’aménagement</a:t>
            </a:r>
          </a:p>
          <a:p>
            <a:pPr marL="534988" indent="-534988" eaLnBrk="1" hangingPunct="1">
              <a:buFont typeface="Arial" panose="020B0604020202020204" pitchFamily="34" charset="0"/>
              <a:buNone/>
            </a:pPr>
            <a:r>
              <a:rPr lang="fr-FR" altLang="fr-FR" b="1" dirty="0" smtClean="0">
                <a:solidFill>
                  <a:srgbClr val="76B82A"/>
                </a:solidFill>
              </a:rPr>
              <a:t>-Budget CTENS : </a:t>
            </a:r>
          </a:p>
          <a:p>
            <a:pPr marL="534988" indent="-534988" eaLnBrk="1" hangingPunct="1">
              <a:buFont typeface="Arial" panose="020B0604020202020204" pitchFamily="34" charset="0"/>
              <a:buNone/>
            </a:pPr>
            <a:r>
              <a:rPr lang="fr-FR" altLang="fr-FR" b="1" dirty="0" smtClean="0">
                <a:solidFill>
                  <a:srgbClr val="76B82A"/>
                </a:solidFill>
              </a:rPr>
              <a:t>7 788 000 € financé à presque 59% par le Conseil Départemental de Haute-Savoie</a:t>
            </a:r>
          </a:p>
          <a:p>
            <a:pPr marL="534988" indent="-534988" eaLnBrk="1" hangingPunct="1">
              <a:buFont typeface="Arial" panose="020B0604020202020204" pitchFamily="34" charset="0"/>
              <a:buNone/>
            </a:pPr>
            <a:r>
              <a:rPr lang="fr-FR" altLang="fr-FR" b="1" dirty="0" smtClean="0">
                <a:solidFill>
                  <a:srgbClr val="76B82A"/>
                </a:solidFill>
              </a:rPr>
              <a:t>Actions de la CCPMB : 656 000 €</a:t>
            </a:r>
          </a:p>
          <a:p>
            <a:pPr marL="534988" indent="-534988" eaLnBrk="1" hangingPunct="1">
              <a:buFont typeface="Arial" panose="020B0604020202020204" pitchFamily="34" charset="0"/>
              <a:buNone/>
            </a:pPr>
            <a:r>
              <a:rPr lang="fr-FR" altLang="fr-FR" b="1" dirty="0" smtClean="0">
                <a:solidFill>
                  <a:srgbClr val="76B82A"/>
                </a:solidFill>
              </a:rPr>
              <a:t>Actions de la commune des Contamines-Montjoie : 20 projets</a:t>
            </a:r>
          </a:p>
          <a:p>
            <a:pPr marL="534988" indent="-534988" eaLnBrk="1" hangingPunct="1">
              <a:buFont typeface="Arial" panose="020B0604020202020204" pitchFamily="34" charset="0"/>
              <a:buNone/>
            </a:pPr>
            <a:r>
              <a:rPr lang="fr-FR" altLang="fr-FR" b="1" dirty="0" smtClean="0">
                <a:solidFill>
                  <a:srgbClr val="76B82A"/>
                </a:solidFill>
              </a:rPr>
              <a:t>pour plus d’1,5 millions d’euros</a:t>
            </a:r>
            <a:endParaRPr lang="fr-FR" altLang="fr-FR" dirty="0">
              <a:solidFill>
                <a:srgbClr val="76B82A"/>
              </a:solidFill>
            </a:endParaRPr>
          </a:p>
        </p:txBody>
      </p:sp>
    </p:spTree>
    <p:extLst>
      <p:ext uri="{BB962C8B-B14F-4D97-AF65-F5344CB8AC3E}">
        <p14:creationId xmlns:p14="http://schemas.microsoft.com/office/powerpoint/2010/main" val="3978865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572500" y="2143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4</a:t>
            </a:fld>
            <a:endParaRPr lang="fr-FR" altLang="fr-FR" sz="2400">
              <a:solidFill>
                <a:srgbClr val="BCBFE1"/>
              </a:solidFill>
            </a:endParaRPr>
          </a:p>
        </p:txBody>
      </p:sp>
      <p:sp>
        <p:nvSpPr>
          <p:cNvPr id="17" name="Rectangle 16"/>
          <p:cNvSpPr/>
          <p:nvPr/>
        </p:nvSpPr>
        <p:spPr bwMode="auto">
          <a:xfrm>
            <a:off x="0" y="879565"/>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45318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21" name="Rectangle 20"/>
          <p:cNvSpPr/>
          <p:nvPr/>
        </p:nvSpPr>
        <p:spPr>
          <a:xfrm>
            <a:off x="3864600" y="3952142"/>
            <a:ext cx="5112568" cy="2246769"/>
          </a:xfrm>
          <a:prstGeom prst="rect">
            <a:avLst/>
          </a:prstGeom>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fr-FR" dirty="0">
                <a:solidFill>
                  <a:srgbClr val="034EA2"/>
                </a:solidFill>
              </a:rPr>
              <a:t>-</a:t>
            </a:r>
            <a:r>
              <a:rPr lang="fr-FR" dirty="0" smtClean="0">
                <a:solidFill>
                  <a:srgbClr val="034EA2"/>
                </a:solidFill>
              </a:rPr>
              <a:t>30 </a:t>
            </a:r>
            <a:r>
              <a:rPr lang="fr-FR" dirty="0">
                <a:solidFill>
                  <a:srgbClr val="034EA2"/>
                </a:solidFill>
              </a:rPr>
              <a:t>hectares </a:t>
            </a:r>
            <a:r>
              <a:rPr lang="fr-FR" dirty="0" smtClean="0">
                <a:solidFill>
                  <a:srgbClr val="034EA2"/>
                </a:solidFill>
              </a:rPr>
              <a:t>recouverts </a:t>
            </a:r>
            <a:r>
              <a:rPr lang="fr-FR" dirty="0">
                <a:solidFill>
                  <a:srgbClr val="034EA2"/>
                </a:solidFill>
              </a:rPr>
              <a:t>pour </a:t>
            </a:r>
            <a:r>
              <a:rPr lang="fr-FR" dirty="0" smtClean="0">
                <a:solidFill>
                  <a:srgbClr val="034EA2"/>
                </a:solidFill>
              </a:rPr>
              <a:t>l’alpage</a:t>
            </a:r>
          </a:p>
          <a:p>
            <a:r>
              <a:rPr lang="fr-FR" dirty="0">
                <a:solidFill>
                  <a:srgbClr val="034EA2"/>
                </a:solidFill>
              </a:rPr>
              <a:t>-</a:t>
            </a:r>
            <a:r>
              <a:rPr lang="fr-FR" dirty="0" smtClean="0">
                <a:solidFill>
                  <a:srgbClr val="034EA2"/>
                </a:solidFill>
              </a:rPr>
              <a:t>réhabilitation des </a:t>
            </a:r>
            <a:r>
              <a:rPr lang="fr-FR" dirty="0">
                <a:solidFill>
                  <a:srgbClr val="034EA2"/>
                </a:solidFill>
              </a:rPr>
              <a:t>habitats de reproduction du </a:t>
            </a:r>
            <a:r>
              <a:rPr lang="fr-FR" dirty="0" err="1">
                <a:solidFill>
                  <a:srgbClr val="034EA2"/>
                </a:solidFill>
              </a:rPr>
              <a:t>Tetras-Lyre</a:t>
            </a:r>
            <a:r>
              <a:rPr lang="fr-FR" dirty="0">
                <a:solidFill>
                  <a:srgbClr val="034EA2"/>
                </a:solidFill>
              </a:rPr>
              <a:t> </a:t>
            </a:r>
            <a:r>
              <a:rPr lang="fr-FR" dirty="0" smtClean="0">
                <a:solidFill>
                  <a:srgbClr val="034EA2"/>
                </a:solidFill>
              </a:rPr>
              <a:t>pour le maintien de l’espèce</a:t>
            </a:r>
          </a:p>
          <a:p>
            <a:endParaRPr lang="fr-FR" sz="1600" dirty="0">
              <a:solidFill>
                <a:srgbClr val="034EA2"/>
              </a:solidFill>
            </a:endParaRPr>
          </a:p>
          <a:p>
            <a:r>
              <a:rPr lang="fr-FR" dirty="0">
                <a:solidFill>
                  <a:srgbClr val="034EA2"/>
                </a:solidFill>
              </a:rPr>
              <a:t>Montant total </a:t>
            </a:r>
            <a:r>
              <a:rPr lang="fr-FR" dirty="0" smtClean="0">
                <a:solidFill>
                  <a:srgbClr val="034EA2"/>
                </a:solidFill>
              </a:rPr>
              <a:t>50 000 </a:t>
            </a:r>
            <a:r>
              <a:rPr lang="fr-FR" dirty="0">
                <a:solidFill>
                  <a:srgbClr val="034EA2"/>
                </a:solidFill>
              </a:rPr>
              <a:t>€ financés à 75 %</a:t>
            </a:r>
            <a:endParaRPr lang="fr-FR" sz="1600" dirty="0">
              <a:solidFill>
                <a:srgbClr val="034EA2"/>
              </a:solidFill>
            </a:endParaRPr>
          </a:p>
          <a:p>
            <a:r>
              <a:rPr lang="fr-FR" dirty="0" smtClean="0">
                <a:solidFill>
                  <a:srgbClr val="034EA2"/>
                </a:solidFill>
              </a:rPr>
              <a:t>Financement</a:t>
            </a:r>
            <a:r>
              <a:rPr lang="fr-FR" dirty="0">
                <a:solidFill>
                  <a:srgbClr val="034EA2"/>
                </a:solidFill>
              </a:rPr>
              <a:t> : commune / ASTERS / </a:t>
            </a:r>
            <a:r>
              <a:rPr lang="fr-FR" dirty="0" err="1" smtClean="0">
                <a:solidFill>
                  <a:srgbClr val="034EA2"/>
                </a:solidFill>
              </a:rPr>
              <a:t>Féderation</a:t>
            </a:r>
            <a:r>
              <a:rPr lang="fr-FR" dirty="0" smtClean="0">
                <a:solidFill>
                  <a:srgbClr val="034EA2"/>
                </a:solidFill>
              </a:rPr>
              <a:t> </a:t>
            </a:r>
            <a:r>
              <a:rPr lang="fr-FR" dirty="0">
                <a:solidFill>
                  <a:srgbClr val="034EA2"/>
                </a:solidFill>
              </a:rPr>
              <a:t>des Chasseurs/ Région / ACCA</a:t>
            </a:r>
            <a:endParaRPr lang="fr-FR" sz="1600" dirty="0">
              <a:solidFill>
                <a:srgbClr val="034EA2"/>
              </a:solidFill>
            </a:endParaRPr>
          </a:p>
          <a:p>
            <a:pPr marL="342900" lvl="1" indent="-342900">
              <a:buFont typeface="+mj-lt"/>
              <a:buAutoNum type="arabicPeriod"/>
            </a:pPr>
            <a:endParaRPr lang="fr-FR" sz="1600" dirty="0">
              <a:solidFill>
                <a:schemeClr val="accent1">
                  <a:lumMod val="75000"/>
                </a:schemeClr>
              </a:solidFill>
              <a:latin typeface="Myriad Pro" panose="020B0503030403020204"/>
            </a:endParaRPr>
          </a:p>
        </p:txBody>
      </p:sp>
      <p:sp>
        <p:nvSpPr>
          <p:cNvPr id="8" name="Sous-titre 2"/>
          <p:cNvSpPr txBox="1">
            <a:spLocks/>
          </p:cNvSpPr>
          <p:nvPr/>
        </p:nvSpPr>
        <p:spPr bwMode="auto">
          <a:xfrm>
            <a:off x="179512" y="214313"/>
            <a:ext cx="8417601" cy="59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fr-FR" altLang="fr-FR" sz="2400" dirty="0" smtClean="0">
                <a:solidFill>
                  <a:srgbClr val="034EA2"/>
                </a:solidFill>
                <a:latin typeface="Myriad Pro Cond" pitchFamily="34" charset="0"/>
              </a:rPr>
              <a:t>Exemple de projet sur la commune		</a:t>
            </a:r>
            <a:endParaRPr lang="fr-FR" altLang="fr-FR" sz="2400" dirty="0">
              <a:solidFill>
                <a:srgbClr val="034EA2"/>
              </a:solidFill>
              <a:latin typeface="Myriad Pro Cond" pitchFamily="34" charset="0"/>
            </a:endParaRPr>
          </a:p>
        </p:txBody>
      </p:sp>
      <p:sp>
        <p:nvSpPr>
          <p:cNvPr id="10" name="Rectangle 9"/>
          <p:cNvSpPr/>
          <p:nvPr/>
        </p:nvSpPr>
        <p:spPr>
          <a:xfrm>
            <a:off x="87958" y="1255283"/>
            <a:ext cx="5589290" cy="2031325"/>
          </a:xfrm>
          <a:prstGeom prst="rect">
            <a:avLst/>
          </a:prstGeom>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r>
              <a:rPr lang="fr-FR" dirty="0" smtClean="0">
                <a:solidFill>
                  <a:srgbClr val="034EA2"/>
                </a:solidFill>
              </a:rPr>
              <a:t>-Installation </a:t>
            </a:r>
            <a:r>
              <a:rPr lang="fr-FR" dirty="0">
                <a:solidFill>
                  <a:srgbClr val="034EA2"/>
                </a:solidFill>
              </a:rPr>
              <a:t>d’une jeune bergère et d’un troupeau d’ovins de 150 brebis </a:t>
            </a:r>
            <a:r>
              <a:rPr lang="fr-FR" dirty="0" smtClean="0">
                <a:solidFill>
                  <a:srgbClr val="034EA2"/>
                </a:solidFill>
              </a:rPr>
              <a:t>– développement de son activité en vente directe de fromage.</a:t>
            </a:r>
          </a:p>
          <a:p>
            <a:pPr lvl="0"/>
            <a:r>
              <a:rPr lang="fr-FR" dirty="0" smtClean="0">
                <a:solidFill>
                  <a:srgbClr val="034EA2"/>
                </a:solidFill>
              </a:rPr>
              <a:t>Avec création </a:t>
            </a:r>
            <a:r>
              <a:rPr lang="fr-FR" dirty="0">
                <a:solidFill>
                  <a:srgbClr val="034EA2"/>
                </a:solidFill>
              </a:rPr>
              <a:t>d’un abri de berger sur </a:t>
            </a:r>
            <a:r>
              <a:rPr lang="fr-FR" dirty="0" err="1">
                <a:solidFill>
                  <a:srgbClr val="034EA2"/>
                </a:solidFill>
              </a:rPr>
              <a:t>Jovet</a:t>
            </a:r>
            <a:r>
              <a:rPr lang="fr-FR" dirty="0">
                <a:solidFill>
                  <a:srgbClr val="034EA2"/>
                </a:solidFill>
              </a:rPr>
              <a:t> en 2019 : </a:t>
            </a:r>
            <a:endParaRPr lang="fr-FR" sz="1600" dirty="0">
              <a:solidFill>
                <a:srgbClr val="034EA2"/>
              </a:solidFill>
            </a:endParaRPr>
          </a:p>
          <a:p>
            <a:r>
              <a:rPr lang="fr-FR" dirty="0" smtClean="0">
                <a:solidFill>
                  <a:srgbClr val="034EA2"/>
                </a:solidFill>
              </a:rPr>
              <a:t>montant </a:t>
            </a:r>
            <a:r>
              <a:rPr lang="fr-FR" dirty="0">
                <a:solidFill>
                  <a:srgbClr val="034EA2"/>
                </a:solidFill>
              </a:rPr>
              <a:t>estimatif 45 000 € HT avec des aides sollicitées auprès de la Région et du FEADER (Europe</a:t>
            </a:r>
            <a:r>
              <a:rPr lang="fr-FR" dirty="0" smtClean="0">
                <a:solidFill>
                  <a:srgbClr val="034EA2"/>
                </a:solidFill>
              </a:rPr>
              <a:t>).</a:t>
            </a:r>
            <a:endParaRPr lang="fr-FR" sz="1600" dirty="0">
              <a:solidFill>
                <a:srgbClr val="034EA2"/>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592" y="1146633"/>
            <a:ext cx="3281576" cy="218771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851938"/>
            <a:ext cx="3347864" cy="2200957"/>
          </a:xfrm>
          <a:prstGeom prst="rect">
            <a:avLst/>
          </a:prstGeom>
        </p:spPr>
      </p:pic>
    </p:spTree>
    <p:extLst>
      <p:ext uri="{BB962C8B-B14F-4D97-AF65-F5344CB8AC3E}">
        <p14:creationId xmlns:p14="http://schemas.microsoft.com/office/powerpoint/2010/main" val="359482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572500" y="2143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5</a:t>
            </a:fld>
            <a:endParaRPr lang="fr-FR" altLang="fr-FR" sz="2400">
              <a:solidFill>
                <a:srgbClr val="BCBFE1"/>
              </a:solidFill>
            </a:endParaRPr>
          </a:p>
        </p:txBody>
      </p:sp>
      <p:sp>
        <p:nvSpPr>
          <p:cNvPr id="4101" name="Sous-titre 2"/>
          <p:cNvSpPr txBox="1">
            <a:spLocks/>
          </p:cNvSpPr>
          <p:nvPr/>
        </p:nvSpPr>
        <p:spPr bwMode="auto">
          <a:xfrm>
            <a:off x="899592" y="238605"/>
            <a:ext cx="7775426" cy="60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0"/>
              </a:spcBef>
              <a:buFontTx/>
              <a:buNone/>
            </a:pPr>
            <a:r>
              <a:rPr lang="fr-FR" altLang="fr-FR" sz="2400" dirty="0" smtClean="0">
                <a:solidFill>
                  <a:srgbClr val="034EA2"/>
                </a:solidFill>
                <a:latin typeface="Myriad Pro Cond" pitchFamily="34" charset="0"/>
              </a:rPr>
              <a:t>Un plan d’actions entre la commune et ASTERS</a:t>
            </a:r>
            <a:endParaRPr lang="fr-FR" altLang="fr-FR" sz="2400" dirty="0">
              <a:solidFill>
                <a:srgbClr val="034EA2"/>
              </a:solidFill>
              <a:latin typeface="Myriad Pro Cond" pitchFamily="34" charset="0"/>
            </a:endParaRPr>
          </a:p>
        </p:txBody>
      </p:sp>
      <p:sp>
        <p:nvSpPr>
          <p:cNvPr id="17" name="Rectangle 16"/>
          <p:cNvSpPr/>
          <p:nvPr/>
        </p:nvSpPr>
        <p:spPr bwMode="auto">
          <a:xfrm>
            <a:off x="0" y="908050"/>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633604"/>
            <a:ext cx="9144000" cy="97624"/>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54192"/>
          <a:stretch/>
        </p:blipFill>
        <p:spPr>
          <a:xfrm>
            <a:off x="5004048" y="3290735"/>
            <a:ext cx="2099521" cy="3240182"/>
          </a:xfrm>
          <a:prstGeom prst="rect">
            <a:avLst/>
          </a:prstGeom>
        </p:spPr>
      </p:pic>
      <p:sp>
        <p:nvSpPr>
          <p:cNvPr id="3" name="ZoneTexte 2"/>
          <p:cNvSpPr txBox="1"/>
          <p:nvPr/>
        </p:nvSpPr>
        <p:spPr>
          <a:xfrm>
            <a:off x="316118" y="1078169"/>
            <a:ext cx="8568951" cy="584775"/>
          </a:xfrm>
          <a:prstGeom prst="rect">
            <a:avLst/>
          </a:prstGeom>
          <a:noFill/>
        </p:spPr>
        <p:txBody>
          <a:bodyPr wrap="square" rtlCol="0">
            <a:spAutoFit/>
          </a:bodyPr>
          <a:lstStyle/>
          <a:p>
            <a:pPr marL="271463" lvl="1"/>
            <a:r>
              <a:rPr lang="fr-FR" sz="1600" b="1" i="1" dirty="0">
                <a:solidFill>
                  <a:schemeClr val="accent1">
                    <a:lumMod val="75000"/>
                  </a:schemeClr>
                </a:solidFill>
                <a:latin typeface="Myriad Pro" panose="020B0503030403020204"/>
              </a:rPr>
              <a:t>Asters /Commune des Contamines-Montjoie</a:t>
            </a:r>
            <a:endParaRPr lang="fr-FR" sz="1600" dirty="0">
              <a:solidFill>
                <a:schemeClr val="accent1">
                  <a:lumMod val="75000"/>
                </a:schemeClr>
              </a:solidFill>
              <a:latin typeface="Myriad Pro" panose="020B0503030403020204"/>
            </a:endParaRPr>
          </a:p>
          <a:p>
            <a:pPr marL="557213" lvl="1" indent="-285750">
              <a:buFont typeface="Wingdings" panose="05000000000000000000" pitchFamily="2" charset="2"/>
              <a:buChar char="ð"/>
            </a:pPr>
            <a:endParaRPr lang="fr-FR" sz="1600" dirty="0">
              <a:solidFill>
                <a:schemeClr val="accent1">
                  <a:lumMod val="75000"/>
                </a:schemeClr>
              </a:solidFill>
              <a:latin typeface="Myriad Pro" panose="020B0503030403020204"/>
            </a:endParaRPr>
          </a:p>
        </p:txBody>
      </p:sp>
      <p:sp>
        <p:nvSpPr>
          <p:cNvPr id="4" name="ZoneTexte 3"/>
          <p:cNvSpPr txBox="1"/>
          <p:nvPr/>
        </p:nvSpPr>
        <p:spPr>
          <a:xfrm>
            <a:off x="555112" y="3740028"/>
            <a:ext cx="4471906" cy="584775"/>
          </a:xfrm>
          <a:prstGeom prst="rect">
            <a:avLst/>
          </a:prstGeom>
          <a:noFill/>
        </p:spPr>
        <p:txBody>
          <a:bodyPr wrap="square" rtlCol="0">
            <a:spAutoFit/>
          </a:bodyPr>
          <a:lstStyle/>
          <a:p>
            <a:pPr marL="271463" lvl="1"/>
            <a:r>
              <a:rPr lang="fr-FR" sz="1600" dirty="0" smtClean="0">
                <a:solidFill>
                  <a:schemeClr val="accent1">
                    <a:lumMod val="75000"/>
                  </a:schemeClr>
                </a:solidFill>
                <a:latin typeface="Myriad Pro" panose="020B0503030403020204"/>
              </a:rPr>
              <a:t>Exemple de programme d’animations : « un été nature au sommet »</a:t>
            </a:r>
            <a:endParaRPr lang="fr-FR" sz="1600" dirty="0">
              <a:solidFill>
                <a:schemeClr val="accent1">
                  <a:lumMod val="75000"/>
                </a:schemeClr>
              </a:solidFill>
              <a:latin typeface="Myriad Pro" panose="020B0503030403020204"/>
            </a:endParaRPr>
          </a:p>
        </p:txBody>
      </p:sp>
      <p:sp>
        <p:nvSpPr>
          <p:cNvPr id="5" name="ZoneTexte 4"/>
          <p:cNvSpPr txBox="1"/>
          <p:nvPr/>
        </p:nvSpPr>
        <p:spPr>
          <a:xfrm>
            <a:off x="0" y="1391236"/>
            <a:ext cx="8430875" cy="1077218"/>
          </a:xfrm>
          <a:prstGeom prst="rect">
            <a:avLst/>
          </a:prstGeom>
          <a:noFill/>
        </p:spPr>
        <p:txBody>
          <a:bodyPr wrap="square" rtlCol="0">
            <a:spAutoFit/>
          </a:bodyPr>
          <a:lstStyle/>
          <a:p>
            <a:pPr marL="285750" lvl="1" indent="-285750">
              <a:buFont typeface="Arial" panose="020B0604020202020204" pitchFamily="34" charset="0"/>
              <a:buChar char="•"/>
            </a:pPr>
            <a:r>
              <a:rPr lang="fr-FR" sz="1600" dirty="0">
                <a:solidFill>
                  <a:schemeClr val="accent1">
                    <a:lumMod val="75000"/>
                  </a:schemeClr>
                </a:solidFill>
                <a:latin typeface="Myriad Pro" panose="020B0503030403020204"/>
              </a:rPr>
              <a:t>Un partenariat étroit avec la Commune qui permet d’engager des aménagements pastoraux, faunistiques et touristiques au sein de la réserve (superficie 5500ha</a:t>
            </a:r>
            <a:r>
              <a:rPr lang="fr-FR" sz="1600" dirty="0" smtClean="0">
                <a:solidFill>
                  <a:schemeClr val="accent1">
                    <a:lumMod val="75000"/>
                  </a:schemeClr>
                </a:solidFill>
                <a:latin typeface="Myriad Pro" panose="020B0503030403020204"/>
              </a:rPr>
              <a:t>) et de développement des espaces d’accueil et de sensibilisation des publics</a:t>
            </a:r>
            <a:endParaRPr lang="fr-FR" sz="1600" dirty="0">
              <a:solidFill>
                <a:schemeClr val="accent1">
                  <a:lumMod val="75000"/>
                </a:schemeClr>
              </a:solidFill>
              <a:latin typeface="Myriad Pro" panose="020B0503030403020204"/>
            </a:endParaRPr>
          </a:p>
        </p:txBody>
      </p:sp>
      <p:sp>
        <p:nvSpPr>
          <p:cNvPr id="6" name="Rectangle 5"/>
          <p:cNvSpPr/>
          <p:nvPr/>
        </p:nvSpPr>
        <p:spPr>
          <a:xfrm>
            <a:off x="202168" y="2777858"/>
            <a:ext cx="8682901" cy="707886"/>
          </a:xfrm>
          <a:prstGeom prst="rect">
            <a:avLst/>
          </a:prstGeom>
        </p:spPr>
        <p:txBody>
          <a:bodyPr wrap="square">
            <a:spAutoFit/>
          </a:bodyPr>
          <a:lstStyle/>
          <a:p>
            <a:pPr eaLnBrk="1" hangingPunct="1">
              <a:buFontTx/>
              <a:buNone/>
            </a:pPr>
            <a:r>
              <a:rPr lang="fr-FR" altLang="fr-FR" sz="2000" dirty="0" smtClean="0">
                <a:solidFill>
                  <a:srgbClr val="034EA2"/>
                </a:solidFill>
                <a:latin typeface="Myriad Pro Cond" pitchFamily="34" charset="0"/>
              </a:rPr>
              <a:t>Accueil et sensibilisation des publics avec des animations et des événements</a:t>
            </a:r>
            <a:endParaRPr lang="fr-FR" altLang="fr-FR" sz="2000" dirty="0">
              <a:solidFill>
                <a:srgbClr val="034EA2"/>
              </a:solidFill>
              <a:latin typeface="Myriad Pro Cond" pitchFamily="34" charset="0"/>
            </a:endParaRPr>
          </a:p>
        </p:txBody>
      </p:sp>
    </p:spTree>
    <p:extLst>
      <p:ext uri="{BB962C8B-B14F-4D97-AF65-F5344CB8AC3E}">
        <p14:creationId xmlns:p14="http://schemas.microsoft.com/office/powerpoint/2010/main" val="2810690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572500" y="2143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6</a:t>
            </a:fld>
            <a:endParaRPr lang="fr-FR" altLang="fr-FR" sz="2400">
              <a:solidFill>
                <a:srgbClr val="BCBFE1"/>
              </a:solidFill>
            </a:endParaRPr>
          </a:p>
        </p:txBody>
      </p:sp>
      <p:sp>
        <p:nvSpPr>
          <p:cNvPr id="17" name="Rectangle 16"/>
          <p:cNvSpPr/>
          <p:nvPr/>
        </p:nvSpPr>
        <p:spPr bwMode="auto">
          <a:xfrm>
            <a:off x="0" y="908050"/>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45318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5" name="Sous-titre 2"/>
          <p:cNvSpPr txBox="1">
            <a:spLocks/>
          </p:cNvSpPr>
          <p:nvPr/>
        </p:nvSpPr>
        <p:spPr bwMode="auto">
          <a:xfrm>
            <a:off x="1979712" y="254248"/>
            <a:ext cx="6191250" cy="48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fr-FR" sz="2800" dirty="0" smtClean="0"/>
              <a:t> </a:t>
            </a:r>
            <a:r>
              <a:rPr lang="fr-FR" altLang="fr-FR" sz="2800" dirty="0" smtClean="0">
                <a:solidFill>
                  <a:srgbClr val="034EA2"/>
                </a:solidFill>
                <a:latin typeface="Myriad Pro Cond" pitchFamily="34" charset="0"/>
              </a:rPr>
              <a:t>Un Espace nature au sommet</a:t>
            </a:r>
            <a:endParaRPr lang="fr-FR" altLang="fr-FR" sz="2800" dirty="0">
              <a:solidFill>
                <a:srgbClr val="034EA2"/>
              </a:solidFill>
              <a:latin typeface="Myriad Pro Cond" pitchFamily="34" charset="0"/>
            </a:endParaRPr>
          </a:p>
        </p:txBody>
      </p:sp>
      <p:pic>
        <p:nvPicPr>
          <p:cNvPr id="10" name="Picture 5" descr="Animation ENASn-®Geoffrey GARCE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325094"/>
            <a:ext cx="291632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799" y="1091928"/>
            <a:ext cx="3826251" cy="2869689"/>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838" y="1110123"/>
            <a:ext cx="3701924" cy="2467950"/>
          </a:xfrm>
          <a:prstGeom prst="rect">
            <a:avLst/>
          </a:prstGeom>
        </p:spPr>
      </p:pic>
      <p:pic>
        <p:nvPicPr>
          <p:cNvPr id="14" name="Image 13"/>
          <p:cNvPicPr>
            <a:picLocks noChangeAspect="1"/>
          </p:cNvPicPr>
          <p:nvPr/>
        </p:nvPicPr>
        <p:blipFill>
          <a:blip r:embed="rId6"/>
          <a:stretch>
            <a:fillRect/>
          </a:stretch>
        </p:blipFill>
        <p:spPr>
          <a:xfrm>
            <a:off x="467544" y="3934889"/>
            <a:ext cx="3341415" cy="2230415"/>
          </a:xfrm>
          <a:prstGeom prst="rect">
            <a:avLst/>
          </a:prstGeom>
        </p:spPr>
      </p:pic>
    </p:spTree>
    <p:extLst>
      <p:ext uri="{BB962C8B-B14F-4D97-AF65-F5344CB8AC3E}">
        <p14:creationId xmlns:p14="http://schemas.microsoft.com/office/powerpoint/2010/main" val="3365627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460432" y="214313"/>
            <a:ext cx="53116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7</a:t>
            </a:fld>
            <a:endParaRPr lang="fr-FR" altLang="fr-FR" sz="2400" dirty="0">
              <a:solidFill>
                <a:srgbClr val="BCBFE1"/>
              </a:solidFill>
            </a:endParaRPr>
          </a:p>
        </p:txBody>
      </p:sp>
      <p:sp>
        <p:nvSpPr>
          <p:cNvPr id="17" name="Rectangle 16"/>
          <p:cNvSpPr/>
          <p:nvPr/>
        </p:nvSpPr>
        <p:spPr bwMode="auto">
          <a:xfrm>
            <a:off x="0" y="908050"/>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45318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5" name="Sous-titre 2"/>
          <p:cNvSpPr txBox="1">
            <a:spLocks/>
          </p:cNvSpPr>
          <p:nvPr/>
        </p:nvSpPr>
        <p:spPr bwMode="auto">
          <a:xfrm>
            <a:off x="755576" y="235421"/>
            <a:ext cx="6983338" cy="6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fr-FR" altLang="fr-FR" sz="2800" dirty="0" smtClean="0">
                <a:solidFill>
                  <a:srgbClr val="034EA2"/>
                </a:solidFill>
                <a:latin typeface="Myriad Pro Cond" pitchFamily="34" charset="0"/>
              </a:rPr>
              <a:t>Le développement d’un Sentier nature</a:t>
            </a:r>
            <a:endParaRPr lang="fr-FR" altLang="fr-FR" sz="2800" dirty="0">
              <a:solidFill>
                <a:srgbClr val="034EA2"/>
              </a:solidFill>
              <a:latin typeface="Myriad Pro Cond" pitchFamily="34" charset="0"/>
            </a:endParaRPr>
          </a:p>
        </p:txBody>
      </p:sp>
      <p:sp>
        <p:nvSpPr>
          <p:cNvPr id="2" name="Rectangle 1"/>
          <p:cNvSpPr/>
          <p:nvPr/>
        </p:nvSpPr>
        <p:spPr>
          <a:xfrm>
            <a:off x="388453" y="1443009"/>
            <a:ext cx="8756848" cy="4832092"/>
          </a:xfrm>
          <a:prstGeom prst="rect">
            <a:avLst/>
          </a:prstGeom>
        </p:spPr>
        <p:txBody>
          <a:bodyPr wrap="square">
            <a:spAutoFit/>
          </a:bodyPr>
          <a:lstStyle/>
          <a:p>
            <a:r>
              <a:rPr lang="fr-FR" sz="2000" b="1" dirty="0">
                <a:solidFill>
                  <a:schemeClr val="tx2"/>
                </a:solidFill>
                <a:latin typeface="Myriad Pro" pitchFamily="34" charset="0"/>
              </a:rPr>
              <a:t>Développement d’un programme de découverte Nature et Patrimoine</a:t>
            </a:r>
            <a:br>
              <a:rPr lang="fr-FR" sz="2000" b="1" dirty="0">
                <a:solidFill>
                  <a:schemeClr val="tx2"/>
                </a:solidFill>
                <a:latin typeface="Myriad Pro" pitchFamily="34" charset="0"/>
              </a:rPr>
            </a:br>
            <a:r>
              <a:rPr lang="fr-FR" sz="2000" b="1" dirty="0">
                <a:solidFill>
                  <a:schemeClr val="tx2"/>
                </a:solidFill>
                <a:latin typeface="Myriad Pro" pitchFamily="34" charset="0"/>
              </a:rPr>
              <a:t>sur la commune </a:t>
            </a:r>
            <a:r>
              <a:rPr lang="fr-FR" sz="2000" b="1" dirty="0" smtClean="0">
                <a:solidFill>
                  <a:schemeClr val="tx2"/>
                </a:solidFill>
                <a:latin typeface="Myriad Pro" pitchFamily="34" charset="0"/>
              </a:rPr>
              <a:t>des Contamines-Montjoie</a:t>
            </a:r>
          </a:p>
          <a:p>
            <a:endParaRPr lang="fr-FR" sz="2000" b="1" dirty="0" smtClean="0">
              <a:solidFill>
                <a:schemeClr val="tx2"/>
              </a:solidFill>
              <a:latin typeface="Myriad Pro" pitchFamily="34" charset="0"/>
            </a:endParaRPr>
          </a:p>
          <a:p>
            <a:r>
              <a:rPr lang="fr-FR" sz="1400" dirty="0" smtClean="0">
                <a:solidFill>
                  <a:schemeClr val="tx2"/>
                </a:solidFill>
                <a:latin typeface="Myriad Pro" pitchFamily="34" charset="0"/>
              </a:rPr>
              <a:t>(FEDER-POIA : Développement d’un pôle Nature et Patrimoine).</a:t>
            </a:r>
          </a:p>
          <a:p>
            <a:endParaRPr lang="fr-FR" sz="1400" dirty="0" smtClean="0">
              <a:solidFill>
                <a:schemeClr val="tx2"/>
              </a:solidFill>
              <a:latin typeface="Myriad Pro" pitchFamily="34" charset="0"/>
            </a:endParaRPr>
          </a:p>
          <a:p>
            <a:endParaRPr lang="fr-FR" sz="2000" dirty="0" smtClean="0">
              <a:solidFill>
                <a:schemeClr val="tx2"/>
              </a:solidFill>
              <a:latin typeface="Myriad Pro" pitchFamily="34" charset="0"/>
            </a:endParaRPr>
          </a:p>
          <a:p>
            <a:r>
              <a:rPr lang="fr-FR" sz="2000" dirty="0" smtClean="0">
                <a:solidFill>
                  <a:schemeClr val="tx2"/>
                </a:solidFill>
                <a:latin typeface="Myriad Pro" pitchFamily="34" charset="0"/>
              </a:rPr>
              <a:t>Création d’un circuit de 4,2 km allant de l’office de Tourisme au site de  Notre Dame de la Gorge</a:t>
            </a:r>
          </a:p>
          <a:p>
            <a:endParaRPr lang="fr-FR" sz="2000" dirty="0" smtClean="0">
              <a:solidFill>
                <a:schemeClr val="tx2"/>
              </a:solidFill>
              <a:latin typeface="Myriad Pro" pitchFamily="34" charset="0"/>
            </a:endParaRPr>
          </a:p>
          <a:p>
            <a:r>
              <a:rPr lang="fr-FR" sz="2000" dirty="0" smtClean="0">
                <a:solidFill>
                  <a:schemeClr val="tx2"/>
                </a:solidFill>
                <a:latin typeface="Myriad Pro" pitchFamily="34" charset="0"/>
              </a:rPr>
              <a:t>Des visuels sur l’histoire et l’environnement des Contamines-Montjoie</a:t>
            </a:r>
          </a:p>
          <a:p>
            <a:endParaRPr lang="fr-FR" sz="2000" dirty="0" smtClean="0">
              <a:solidFill>
                <a:schemeClr val="tx2"/>
              </a:solidFill>
              <a:latin typeface="Myriad Pro" pitchFamily="34" charset="0"/>
            </a:endParaRPr>
          </a:p>
          <a:p>
            <a:r>
              <a:rPr lang="fr-FR" sz="2000" dirty="0" smtClean="0">
                <a:solidFill>
                  <a:schemeClr val="tx2"/>
                </a:solidFill>
                <a:latin typeface="Myriad Pro" pitchFamily="34" charset="0"/>
              </a:rPr>
              <a:t>Un budget de 120 000 €</a:t>
            </a:r>
          </a:p>
          <a:p>
            <a:r>
              <a:rPr lang="fr-FR" sz="2000" dirty="0" smtClean="0">
                <a:solidFill>
                  <a:schemeClr val="tx2"/>
                </a:solidFill>
                <a:latin typeface="Myriad Pro" pitchFamily="34" charset="0"/>
              </a:rPr>
              <a:t>Financement : </a:t>
            </a:r>
          </a:p>
          <a:p>
            <a:r>
              <a:rPr lang="fr-FR" sz="2000" dirty="0" smtClean="0">
                <a:solidFill>
                  <a:schemeClr val="tx2"/>
                </a:solidFill>
                <a:latin typeface="Myriad Pro" pitchFamily="34" charset="0"/>
              </a:rPr>
              <a:t>50% POIA-FEDER</a:t>
            </a:r>
          </a:p>
          <a:p>
            <a:r>
              <a:rPr lang="fr-FR" sz="2000" dirty="0" smtClean="0">
                <a:solidFill>
                  <a:schemeClr val="tx2"/>
                </a:solidFill>
                <a:latin typeface="Myriad Pro" pitchFamily="34" charset="0"/>
              </a:rPr>
              <a:t>50% Office de tourisme</a:t>
            </a:r>
          </a:p>
          <a:p>
            <a:endParaRPr lang="fr-FR" sz="2000" dirty="0">
              <a:solidFill>
                <a:schemeClr val="tx2"/>
              </a:solidFill>
              <a:latin typeface="Myriad Pro" pitchFamily="34" charset="0"/>
            </a:endParaRPr>
          </a:p>
        </p:txBody>
      </p:sp>
    </p:spTree>
    <p:extLst>
      <p:ext uri="{BB962C8B-B14F-4D97-AF65-F5344CB8AC3E}">
        <p14:creationId xmlns:p14="http://schemas.microsoft.com/office/powerpoint/2010/main" val="25806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460432" y="214313"/>
            <a:ext cx="53116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8</a:t>
            </a:fld>
            <a:endParaRPr lang="fr-FR" altLang="fr-FR" sz="2400" dirty="0">
              <a:solidFill>
                <a:srgbClr val="BCBFE1"/>
              </a:solidFill>
            </a:endParaRPr>
          </a:p>
        </p:txBody>
      </p:sp>
      <p:sp>
        <p:nvSpPr>
          <p:cNvPr id="17" name="Rectangle 16"/>
          <p:cNvSpPr/>
          <p:nvPr/>
        </p:nvSpPr>
        <p:spPr bwMode="auto">
          <a:xfrm>
            <a:off x="0" y="908050"/>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45318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5" name="Sous-titre 2"/>
          <p:cNvSpPr txBox="1">
            <a:spLocks/>
          </p:cNvSpPr>
          <p:nvPr/>
        </p:nvSpPr>
        <p:spPr bwMode="auto">
          <a:xfrm>
            <a:off x="1331640" y="144750"/>
            <a:ext cx="7450410" cy="6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49263" indent="-449263" eaLnBrk="1" hangingPunct="1">
              <a:buFontTx/>
              <a:buNone/>
            </a:pPr>
            <a:r>
              <a:rPr lang="fr-FR" sz="2000" dirty="0" smtClean="0">
                <a:solidFill>
                  <a:srgbClr val="034EA2"/>
                </a:solidFill>
                <a:latin typeface="Myriad Pro Cond" pitchFamily="34" charset="0"/>
              </a:rPr>
              <a:t>Pôle </a:t>
            </a:r>
            <a:r>
              <a:rPr lang="fr-FR" sz="2000" dirty="0">
                <a:solidFill>
                  <a:srgbClr val="034EA2"/>
                </a:solidFill>
                <a:latin typeface="Myriad Pro Cond" pitchFamily="34" charset="0"/>
              </a:rPr>
              <a:t>d’accueil nature et patrimoine de Notre </a:t>
            </a:r>
            <a:r>
              <a:rPr lang="fr-FR" sz="2000" dirty="0" smtClean="0">
                <a:solidFill>
                  <a:srgbClr val="034EA2"/>
                </a:solidFill>
                <a:latin typeface="Myriad Pro Cond" pitchFamily="34" charset="0"/>
              </a:rPr>
              <a:t>Dame</a:t>
            </a:r>
            <a:br>
              <a:rPr lang="fr-FR" sz="2000" dirty="0" smtClean="0">
                <a:solidFill>
                  <a:srgbClr val="034EA2"/>
                </a:solidFill>
                <a:latin typeface="Myriad Pro Cond" pitchFamily="34" charset="0"/>
              </a:rPr>
            </a:br>
            <a:r>
              <a:rPr lang="fr-FR" sz="2000" dirty="0" smtClean="0">
                <a:solidFill>
                  <a:srgbClr val="034EA2"/>
                </a:solidFill>
                <a:latin typeface="Myriad Pro Cond" pitchFamily="34" charset="0"/>
              </a:rPr>
              <a:t>de </a:t>
            </a:r>
            <a:r>
              <a:rPr lang="fr-FR" sz="2000" dirty="0">
                <a:solidFill>
                  <a:srgbClr val="034EA2"/>
                </a:solidFill>
                <a:latin typeface="Myriad Pro Cond" pitchFamily="34" charset="0"/>
              </a:rPr>
              <a:t>la Gorge </a:t>
            </a:r>
            <a:r>
              <a:rPr lang="fr-FR" sz="2000" dirty="0" smtClean="0">
                <a:solidFill>
                  <a:srgbClr val="034EA2"/>
                </a:solidFill>
                <a:latin typeface="Myriad Pro Cond" pitchFamily="34" charset="0"/>
              </a:rPr>
              <a:t>– </a:t>
            </a:r>
            <a:r>
              <a:rPr lang="fr-FR" altLang="fr-FR" sz="2000" b="1" dirty="0" smtClean="0">
                <a:solidFill>
                  <a:srgbClr val="034EA2"/>
                </a:solidFill>
                <a:latin typeface="Myriad Pro Cond" pitchFamily="34" charset="0"/>
              </a:rPr>
              <a:t>Maison du Tour du Mont-Blanc</a:t>
            </a:r>
            <a:endParaRPr lang="fr-FR" altLang="fr-FR" sz="2000" b="1" dirty="0">
              <a:solidFill>
                <a:srgbClr val="034EA2"/>
              </a:solidFill>
              <a:latin typeface="Myriad Pro Cond" pitchFamily="34" charset="0"/>
            </a:endParaRPr>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1456" r="1871"/>
          <a:stretch/>
        </p:blipFill>
        <p:spPr>
          <a:xfrm rot="10800000">
            <a:off x="5200304" y="1109052"/>
            <a:ext cx="3776864" cy="5367154"/>
          </a:xfrm>
          <a:prstGeom prst="rect">
            <a:avLst/>
          </a:prstGeom>
        </p:spPr>
      </p:pic>
      <p:sp>
        <p:nvSpPr>
          <p:cNvPr id="2" name="ZoneTexte 1"/>
          <p:cNvSpPr txBox="1"/>
          <p:nvPr/>
        </p:nvSpPr>
        <p:spPr>
          <a:xfrm>
            <a:off x="235552" y="1109052"/>
            <a:ext cx="4807281" cy="1169551"/>
          </a:xfrm>
          <a:prstGeom prst="rect">
            <a:avLst/>
          </a:prstGeom>
          <a:noFill/>
        </p:spPr>
        <p:txBody>
          <a:bodyPr wrap="square" rtlCol="0">
            <a:spAutoFit/>
          </a:bodyPr>
          <a:lstStyle/>
          <a:p>
            <a:r>
              <a:rPr lang="fr-FR" sz="1400" dirty="0" smtClean="0">
                <a:solidFill>
                  <a:schemeClr val="accent1">
                    <a:lumMod val="75000"/>
                  </a:schemeClr>
                </a:solidFill>
              </a:rPr>
              <a:t>Depuis 2015, après des négociations menées avec les Pères de Saint François de Sales et EDF, la Commune dispose, pour l’euro symbolique, de l’ensemble des terrains situés de la maison EDF jusqu’à la Chapelle Notre Dame de la Gorge, bâtiment EDF inclus</a:t>
            </a:r>
            <a:endParaRPr lang="fr-FR" sz="1400" dirty="0">
              <a:solidFill>
                <a:schemeClr val="accent1">
                  <a:lumMod val="75000"/>
                </a:schemeClr>
              </a:solidFill>
            </a:endParaRPr>
          </a:p>
        </p:txBody>
      </p:sp>
      <p:sp>
        <p:nvSpPr>
          <p:cNvPr id="4" name="ZoneTexte 3"/>
          <p:cNvSpPr txBox="1"/>
          <p:nvPr/>
        </p:nvSpPr>
        <p:spPr>
          <a:xfrm>
            <a:off x="235552" y="2623672"/>
            <a:ext cx="4832610" cy="1815882"/>
          </a:xfrm>
          <a:prstGeom prst="rect">
            <a:avLst/>
          </a:prstGeom>
          <a:noFill/>
        </p:spPr>
        <p:txBody>
          <a:bodyPr wrap="square" rtlCol="0">
            <a:spAutoFit/>
          </a:bodyPr>
          <a:lstStyle/>
          <a:p>
            <a:r>
              <a:rPr lang="fr-FR" sz="1600" b="1" dirty="0">
                <a:solidFill>
                  <a:schemeClr val="accent1">
                    <a:lumMod val="75000"/>
                  </a:schemeClr>
                </a:solidFill>
              </a:rPr>
              <a:t>Objectif :</a:t>
            </a:r>
          </a:p>
          <a:p>
            <a:endParaRPr lang="fr-FR" sz="1600" dirty="0" smtClean="0">
              <a:solidFill>
                <a:schemeClr val="accent1">
                  <a:lumMod val="75000"/>
                </a:schemeClr>
              </a:solidFill>
            </a:endParaRPr>
          </a:p>
          <a:p>
            <a:r>
              <a:rPr lang="fr-FR" sz="1600" dirty="0" smtClean="0">
                <a:solidFill>
                  <a:schemeClr val="accent1">
                    <a:lumMod val="75000"/>
                  </a:schemeClr>
                </a:solidFill>
              </a:rPr>
              <a:t>Sensibiliser </a:t>
            </a:r>
            <a:r>
              <a:rPr lang="fr-FR" sz="1600" dirty="0">
                <a:solidFill>
                  <a:schemeClr val="accent1">
                    <a:lumMod val="75000"/>
                  </a:schemeClr>
                </a:solidFill>
              </a:rPr>
              <a:t>les publics aux enjeux de préservation </a:t>
            </a:r>
            <a:r>
              <a:rPr lang="fr-FR" sz="1600" dirty="0" smtClean="0">
                <a:solidFill>
                  <a:schemeClr val="accent1">
                    <a:lumMod val="75000"/>
                  </a:schemeClr>
                </a:solidFill>
              </a:rPr>
              <a:t>des patrimoines </a:t>
            </a:r>
            <a:r>
              <a:rPr lang="fr-FR" sz="1600" dirty="0">
                <a:solidFill>
                  <a:schemeClr val="accent1">
                    <a:lumMod val="75000"/>
                  </a:schemeClr>
                </a:solidFill>
              </a:rPr>
              <a:t>naturel et </a:t>
            </a:r>
            <a:r>
              <a:rPr lang="fr-FR" sz="1600" dirty="0" smtClean="0">
                <a:solidFill>
                  <a:schemeClr val="accent1">
                    <a:lumMod val="75000"/>
                  </a:schemeClr>
                </a:solidFill>
              </a:rPr>
              <a:t>culturels </a:t>
            </a:r>
            <a:r>
              <a:rPr lang="fr-FR" sz="1600" dirty="0">
                <a:solidFill>
                  <a:schemeClr val="accent1">
                    <a:lumMod val="75000"/>
                  </a:schemeClr>
                </a:solidFill>
              </a:rPr>
              <a:t>(plusieurs centaines de milliers de visiteurs passent chaque année sur ce site, site stratégique de l’espace Mont-Blanc)</a:t>
            </a:r>
          </a:p>
        </p:txBody>
      </p:sp>
      <p:sp>
        <p:nvSpPr>
          <p:cNvPr id="13" name="ZoneTexte 12"/>
          <p:cNvSpPr txBox="1"/>
          <p:nvPr/>
        </p:nvSpPr>
        <p:spPr>
          <a:xfrm>
            <a:off x="107504" y="1166557"/>
            <a:ext cx="2448272" cy="553998"/>
          </a:xfrm>
          <a:prstGeom prst="rect">
            <a:avLst/>
          </a:prstGeom>
          <a:noFill/>
        </p:spPr>
        <p:txBody>
          <a:bodyPr wrap="square" rtlCol="0">
            <a:spAutoFit/>
          </a:bodyPr>
          <a:lstStyle/>
          <a:p>
            <a:endParaRPr lang="fr-FR" sz="1600" b="1" dirty="0">
              <a:solidFill>
                <a:schemeClr val="accent1">
                  <a:lumMod val="75000"/>
                </a:schemeClr>
              </a:solidFill>
            </a:endParaRPr>
          </a:p>
          <a:p>
            <a:endParaRPr lang="fr-FR" sz="1400" dirty="0" smtClean="0">
              <a:solidFill>
                <a:schemeClr val="accent1">
                  <a:lumMod val="75000"/>
                </a:schemeClr>
              </a:solidFill>
            </a:endParaRPr>
          </a:p>
        </p:txBody>
      </p:sp>
      <p:sp>
        <p:nvSpPr>
          <p:cNvPr id="14" name="ZoneTexte 13"/>
          <p:cNvSpPr txBox="1"/>
          <p:nvPr/>
        </p:nvSpPr>
        <p:spPr>
          <a:xfrm>
            <a:off x="235552" y="4888292"/>
            <a:ext cx="4854038" cy="1323439"/>
          </a:xfrm>
          <a:prstGeom prst="rect">
            <a:avLst/>
          </a:prstGeom>
          <a:noFill/>
        </p:spPr>
        <p:txBody>
          <a:bodyPr wrap="square" rtlCol="0">
            <a:spAutoFit/>
          </a:bodyPr>
          <a:lstStyle/>
          <a:p>
            <a:r>
              <a:rPr lang="fr-FR" sz="1600" dirty="0" smtClean="0">
                <a:solidFill>
                  <a:schemeClr val="accent1">
                    <a:lumMod val="75000"/>
                  </a:schemeClr>
                </a:solidFill>
              </a:rPr>
              <a:t>Des financements dans le cadre :</a:t>
            </a:r>
          </a:p>
          <a:p>
            <a:r>
              <a:rPr lang="fr-FR" sz="1600" dirty="0" smtClean="0">
                <a:solidFill>
                  <a:schemeClr val="accent1">
                    <a:lumMod val="75000"/>
                  </a:schemeClr>
                </a:solidFill>
              </a:rPr>
              <a:t>du projet PITER :  budget 220 000€ dont 187 000€ de subvention</a:t>
            </a:r>
          </a:p>
          <a:p>
            <a:r>
              <a:rPr lang="fr-FR" sz="1600" dirty="0" smtClean="0">
                <a:solidFill>
                  <a:schemeClr val="accent1">
                    <a:lumMod val="75000"/>
                  </a:schemeClr>
                </a:solidFill>
              </a:rPr>
              <a:t>Du projet </a:t>
            </a:r>
            <a:r>
              <a:rPr lang="fr-FR" sz="1600" dirty="0" smtClean="0">
                <a:solidFill>
                  <a:schemeClr val="accent1">
                    <a:lumMod val="75000"/>
                  </a:schemeClr>
                </a:solidFill>
              </a:rPr>
              <a:t>CTENS </a:t>
            </a:r>
            <a:r>
              <a:rPr lang="fr-FR" sz="1600" dirty="0" smtClean="0">
                <a:solidFill>
                  <a:schemeClr val="accent1">
                    <a:lumMod val="75000"/>
                  </a:schemeClr>
                </a:solidFill>
              </a:rPr>
              <a:t>: </a:t>
            </a:r>
            <a:r>
              <a:rPr lang="fr-FR" sz="1600" dirty="0" smtClean="0">
                <a:solidFill>
                  <a:schemeClr val="accent1">
                    <a:lumMod val="75000"/>
                  </a:schemeClr>
                </a:solidFill>
              </a:rPr>
              <a:t>1,048 millions dont 367 900€ de subvention</a:t>
            </a:r>
            <a:endParaRPr lang="fr-FR" sz="1600" dirty="0" smtClean="0">
              <a:solidFill>
                <a:schemeClr val="accent1">
                  <a:lumMod val="75000"/>
                </a:schemeClr>
              </a:solidFill>
            </a:endParaRPr>
          </a:p>
        </p:txBody>
      </p:sp>
    </p:spTree>
    <p:extLst>
      <p:ext uri="{BB962C8B-B14F-4D97-AF65-F5344CB8AC3E}">
        <p14:creationId xmlns:p14="http://schemas.microsoft.com/office/powerpoint/2010/main" val="201878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142875"/>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4099" name="Espace réservé du numéro de diapositive 24"/>
          <p:cNvSpPr txBox="1">
            <a:spLocks/>
          </p:cNvSpPr>
          <p:nvPr/>
        </p:nvSpPr>
        <p:spPr bwMode="auto">
          <a:xfrm>
            <a:off x="8572500" y="21431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14FCC90-262F-4FC4-B5C1-FB1F1F15730F}" type="slidenum">
              <a:rPr lang="fr-FR" altLang="fr-FR" sz="2400">
                <a:solidFill>
                  <a:srgbClr val="BCBFE1"/>
                </a:solidFill>
              </a:rPr>
              <a:pPr algn="r" eaLnBrk="1" hangingPunct="1">
                <a:spcBef>
                  <a:spcPct val="0"/>
                </a:spcBef>
                <a:buFontTx/>
                <a:buNone/>
              </a:pPr>
              <a:t>9</a:t>
            </a:fld>
            <a:endParaRPr lang="fr-FR" altLang="fr-FR" sz="2400" dirty="0">
              <a:solidFill>
                <a:srgbClr val="BCBFE1"/>
              </a:solidFill>
            </a:endParaRPr>
          </a:p>
        </p:txBody>
      </p:sp>
      <p:sp>
        <p:nvSpPr>
          <p:cNvPr id="17" name="Rectangle 16"/>
          <p:cNvSpPr/>
          <p:nvPr/>
        </p:nvSpPr>
        <p:spPr bwMode="auto">
          <a:xfrm>
            <a:off x="0" y="908050"/>
            <a:ext cx="9144000" cy="46038"/>
          </a:xfrm>
          <a:prstGeom prst="rect">
            <a:avLst/>
          </a:prstGeom>
          <a:solidFill>
            <a:srgbClr val="D77D2A"/>
          </a:solidFill>
          <a:ln>
            <a:noFill/>
          </a:ln>
          <a:effectLst>
            <a:outerShdw blurRad="508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8" name="Rectangle 17"/>
          <p:cNvSpPr/>
          <p:nvPr/>
        </p:nvSpPr>
        <p:spPr bwMode="auto">
          <a:xfrm>
            <a:off x="0" y="6453188"/>
            <a:ext cx="9144000" cy="46037"/>
          </a:xfrm>
          <a:prstGeom prst="rect">
            <a:avLst/>
          </a:prstGeom>
          <a:solidFill>
            <a:srgbClr val="D77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D77D2A"/>
              </a:solidFill>
            </a:endParaRPr>
          </a:p>
        </p:txBody>
      </p:sp>
      <p:sp>
        <p:nvSpPr>
          <p:cNvPr id="15" name="Sous-titre 2"/>
          <p:cNvSpPr txBox="1">
            <a:spLocks/>
          </p:cNvSpPr>
          <p:nvPr/>
        </p:nvSpPr>
        <p:spPr bwMode="auto">
          <a:xfrm>
            <a:off x="2987824" y="230218"/>
            <a:ext cx="3744416" cy="6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fr-FR" altLang="fr-FR" sz="2800" dirty="0" smtClean="0">
                <a:solidFill>
                  <a:srgbClr val="034EA2"/>
                </a:solidFill>
                <a:latin typeface="Myriad Pro Cond" pitchFamily="34" charset="0"/>
              </a:rPr>
              <a:t>Refuge des Prés</a:t>
            </a:r>
            <a:endParaRPr lang="fr-FR" altLang="fr-FR" sz="2800" dirty="0">
              <a:solidFill>
                <a:srgbClr val="034EA2"/>
              </a:solidFill>
              <a:latin typeface="Myriad Pro Cond" pitchFamily="34" charset="0"/>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1368" t="9051" r="14340" b="9051"/>
          <a:stretch/>
        </p:blipFill>
        <p:spPr>
          <a:xfrm rot="5400000">
            <a:off x="2584029" y="808459"/>
            <a:ext cx="4215654" cy="6576416"/>
          </a:xfrm>
          <a:prstGeom prst="rect">
            <a:avLst/>
          </a:prstGeom>
        </p:spPr>
      </p:pic>
      <p:sp>
        <p:nvSpPr>
          <p:cNvPr id="2" name="ZoneTexte 1"/>
          <p:cNvSpPr txBox="1"/>
          <p:nvPr/>
        </p:nvSpPr>
        <p:spPr>
          <a:xfrm>
            <a:off x="215516" y="1130752"/>
            <a:ext cx="8712968" cy="584775"/>
          </a:xfrm>
          <a:prstGeom prst="rect">
            <a:avLst/>
          </a:prstGeom>
          <a:noFill/>
        </p:spPr>
        <p:txBody>
          <a:bodyPr wrap="square" rtlCol="0">
            <a:spAutoFit/>
          </a:bodyPr>
          <a:lstStyle/>
          <a:p>
            <a:r>
              <a:rPr lang="fr-FR" sz="1600" dirty="0">
                <a:solidFill>
                  <a:schemeClr val="accent1">
                    <a:lumMod val="75000"/>
                  </a:schemeClr>
                </a:solidFill>
              </a:rPr>
              <a:t>P</a:t>
            </a:r>
            <a:r>
              <a:rPr lang="fr-FR" sz="1600" dirty="0" smtClean="0">
                <a:solidFill>
                  <a:schemeClr val="accent1">
                    <a:lumMod val="75000"/>
                  </a:schemeClr>
                </a:solidFill>
              </a:rPr>
              <a:t>rojet </a:t>
            </a:r>
            <a:r>
              <a:rPr lang="fr-FR" sz="1600" dirty="0">
                <a:solidFill>
                  <a:schemeClr val="accent1">
                    <a:lumMod val="75000"/>
                  </a:schemeClr>
                </a:solidFill>
              </a:rPr>
              <a:t>de </a:t>
            </a:r>
            <a:r>
              <a:rPr lang="fr-FR" sz="1600" dirty="0" smtClean="0">
                <a:solidFill>
                  <a:schemeClr val="accent1">
                    <a:lumMod val="75000"/>
                  </a:schemeClr>
                </a:solidFill>
              </a:rPr>
              <a:t>partenariat pour le réaménagement du </a:t>
            </a:r>
            <a:r>
              <a:rPr lang="fr-FR" sz="1600" dirty="0">
                <a:solidFill>
                  <a:schemeClr val="accent1">
                    <a:lumMod val="75000"/>
                  </a:schemeClr>
                </a:solidFill>
              </a:rPr>
              <a:t>bâtiment </a:t>
            </a:r>
            <a:r>
              <a:rPr lang="fr-FR" sz="1600" dirty="0" smtClean="0">
                <a:solidFill>
                  <a:schemeClr val="accent1">
                    <a:lumMod val="75000"/>
                  </a:schemeClr>
                </a:solidFill>
              </a:rPr>
              <a:t>pour le transformer en refuge ouvert été – hiver, par la Compagnie des Guides de Saint-Gervais – Les Contamines-Montjoie</a:t>
            </a:r>
            <a:endParaRPr lang="fr-FR" sz="1600" dirty="0">
              <a:solidFill>
                <a:schemeClr val="accent1">
                  <a:lumMod val="75000"/>
                </a:schemeClr>
              </a:solidFill>
            </a:endParaRPr>
          </a:p>
        </p:txBody>
      </p:sp>
    </p:spTree>
    <p:extLst>
      <p:ext uri="{BB962C8B-B14F-4D97-AF65-F5344CB8AC3E}">
        <p14:creationId xmlns:p14="http://schemas.microsoft.com/office/powerpoint/2010/main" val="434077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34EA2"/>
        </a:solid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9191</TotalTime>
  <Words>615</Words>
  <Application>Microsoft Office PowerPoint</Application>
  <PresentationFormat>Affichage à l'écran (4:3)</PresentationFormat>
  <Paragraphs>81</Paragraphs>
  <Slides>10</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ＭＳ Ｐゴシック</vt:lpstr>
      <vt:lpstr>Arial</vt:lpstr>
      <vt:lpstr>Calibri</vt:lpstr>
      <vt:lpstr>Myriad Pro</vt:lpstr>
      <vt:lpstr>Myriad Pro Cond</vt:lpstr>
      <vt:lpstr>Wingdings</vt:lpstr>
      <vt:lpstr>Thème Office</vt:lpstr>
      <vt:lpstr>Présentation des actions et des projets mis en œuvre sur la commune  des Contamines-Montjoie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PRESENTATION</dc:title>
  <dc:creator>fdidier</dc:creator>
  <cp:lastModifiedBy>Service Communication</cp:lastModifiedBy>
  <cp:revision>429</cp:revision>
  <cp:lastPrinted>2019-01-24T07:27:11Z</cp:lastPrinted>
  <dcterms:created xsi:type="dcterms:W3CDTF">2013-02-05T10:28:01Z</dcterms:created>
  <dcterms:modified xsi:type="dcterms:W3CDTF">2019-01-24T07:27:25Z</dcterms:modified>
</cp:coreProperties>
</file>